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74" r:id="rId3"/>
    <p:sldId id="257" r:id="rId4"/>
    <p:sldId id="258" r:id="rId5"/>
    <p:sldId id="259" r:id="rId6"/>
    <p:sldId id="260" r:id="rId7"/>
    <p:sldId id="261" r:id="rId8"/>
    <p:sldId id="262" r:id="rId9"/>
    <p:sldId id="264" r:id="rId10"/>
    <p:sldId id="269" r:id="rId11"/>
    <p:sldId id="270" r:id="rId12"/>
    <p:sldId id="271" r:id="rId13"/>
    <p:sldId id="272" r:id="rId14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Közepesen sötét stílu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Közepesen sötét stílus 2 – 3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Közepesen sötét stílus 2 – 4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505E3EF-67EA-436B-97B2-0124C06EBD24}" styleName="Közepesen sötét stílus 4 – 3. jelölőszín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EB344D84-9AFB-497E-A393-DC336BA19D2E}" styleName="Közepesen sötét stílus 3 – 3. jelölőszín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notesView">
  <p:normalViewPr>
    <p:restoredLeft sz="15000" autoAdjust="0"/>
    <p:restoredTop sz="94671" autoAdjust="0"/>
  </p:normalViewPr>
  <p:slideViewPr>
    <p:cSldViewPr snapToGrid="0">
      <p:cViewPr varScale="1">
        <p:scale>
          <a:sx n="70" d="100"/>
          <a:sy n="70" d="100"/>
        </p:scale>
        <p:origin x="-74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6" d="100"/>
          <a:sy n="56" d="100"/>
        </p:scale>
        <p:origin x="-2838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BA6DA7-C2A9-44A0-BF55-BA90B4DB36EA}" type="datetimeFigureOut">
              <a:rPr lang="hu-HU" smtClean="0"/>
              <a:t>2017.10.23.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8D70A3-6DB5-4229-A36F-0B5F2868B6E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822213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itchFamily="34" charset="0"/>
              <a:buChar char="•"/>
            </a:pPr>
            <a:r>
              <a:rPr lang="hu-HU" sz="2000" smtClean="0"/>
              <a:t>Jó Isten</a:t>
            </a:r>
          </a:p>
          <a:p>
            <a:pPr marL="285750" indent="-285750">
              <a:buFont typeface="Arial" pitchFamily="34" charset="0"/>
              <a:buChar char="•"/>
            </a:pPr>
            <a:endParaRPr lang="hu-HU" sz="2000"/>
          </a:p>
          <a:p>
            <a:pPr marL="285750" indent="-285750">
              <a:buFont typeface="Arial" pitchFamily="34" charset="0"/>
              <a:buChar char="•"/>
            </a:pPr>
            <a:r>
              <a:rPr lang="hu-HU" sz="2000" smtClean="0"/>
              <a:t>Gyermekek </a:t>
            </a:r>
            <a:r>
              <a:rPr lang="hu-HU" sz="2000"/>
              <a:t>és lovak közelében dolgozva óhatatlanul is felmerül a gondolat, hogy vajon milyen hatással vannak ezek az állatok a velük foglalkozó diákokra? </a:t>
            </a:r>
            <a:endParaRPr lang="hu-HU" sz="2000" smtClean="0"/>
          </a:p>
          <a:p>
            <a:pPr marL="285750" indent="-285750">
              <a:buFont typeface="Arial" pitchFamily="34" charset="0"/>
              <a:buChar char="•"/>
            </a:pPr>
            <a:r>
              <a:rPr lang="hu-HU" sz="2000"/>
              <a:t>K</a:t>
            </a:r>
            <a:r>
              <a:rPr lang="hu-HU" sz="2000" smtClean="0"/>
              <a:t>isimul </a:t>
            </a:r>
            <a:r>
              <a:rPr lang="hu-HU" sz="2000"/>
              <a:t>a lélek, tisztán gondolkodik a fej. </a:t>
            </a:r>
            <a:endParaRPr lang="hu-HU" sz="2000" smtClean="0"/>
          </a:p>
          <a:p>
            <a:pPr marL="285750" indent="-285750">
              <a:buFont typeface="Arial" pitchFamily="34" charset="0"/>
              <a:buChar char="•"/>
            </a:pPr>
            <a:endParaRPr lang="hu-HU" sz="2000" smtClean="0"/>
          </a:p>
          <a:p>
            <a:pPr marL="285750" indent="-285750">
              <a:buFont typeface="Arial" pitchFamily="34" charset="0"/>
              <a:buChar char="•"/>
            </a:pPr>
            <a:r>
              <a:rPr lang="hu-HU" sz="2000" smtClean="0"/>
              <a:t>Ha </a:t>
            </a:r>
            <a:r>
              <a:rPr lang="hu-HU" sz="2000"/>
              <a:t>ezt elfogadjuk, akkor azt is feltételeznünk kell, hogy a lovak a felnövekvő generációt is csak jóra tanítják, jelenlétük pozitívan befolyásolja fejlődésüket. </a:t>
            </a:r>
            <a:endParaRPr lang="hu-HU" sz="2000" smtClean="0"/>
          </a:p>
          <a:p>
            <a:pPr marL="285750" indent="-285750">
              <a:buFont typeface="Arial" pitchFamily="34" charset="0"/>
              <a:buChar char="•"/>
            </a:pPr>
            <a:r>
              <a:rPr lang="hu-HU" sz="2000" smtClean="0"/>
              <a:t>Ezek után, hogyan is zajlik az oktatás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8D70A3-6DB5-4229-A36F-0B5F2868B6ED}" type="slidenum">
              <a:rPr lang="hu-HU" smtClean="0"/>
              <a:t>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453513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8D70A3-6DB5-4229-A36F-0B5F2868B6ED}" type="slidenum">
              <a:rPr lang="hu-HU" smtClean="0"/>
              <a:t>10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611951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8D70A3-6DB5-4229-A36F-0B5F2868B6ED}" type="slidenum">
              <a:rPr lang="hu-HU" smtClean="0"/>
              <a:t>11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953915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2400" smtClean="0"/>
              <a:t>PhD tanulmányaim</a:t>
            </a:r>
            <a:r>
              <a:rPr lang="hu-HU" sz="2400" baseline="0" smtClean="0"/>
              <a:t> során szeretném ezt pontosítani, hatékonyabb vizsgálatokat végezni – koherencia érzet </a:t>
            </a:r>
            <a:r>
              <a:rPr lang="hu-HU" sz="2400" baseline="0" smtClean="0"/>
              <a:t>vizsgálata</a:t>
            </a:r>
          </a:p>
          <a:p>
            <a:endParaRPr lang="hu-HU" sz="2400" baseline="0" smtClean="0"/>
          </a:p>
          <a:p>
            <a:r>
              <a:rPr lang="hu-HU" sz="2400" baseline="0" smtClean="0"/>
              <a:t>Pedagógus megfelelő példamutatása a lovakkal való </a:t>
            </a:r>
            <a:r>
              <a:rPr lang="hu-HU" sz="2400" baseline="0" smtClean="0"/>
              <a:t>bánásmódban</a:t>
            </a:r>
          </a:p>
          <a:p>
            <a:endParaRPr lang="hu-HU" sz="2400" baseline="0" smtClean="0"/>
          </a:p>
          <a:p>
            <a:r>
              <a:rPr lang="hu-HU" sz="2400" baseline="0" smtClean="0"/>
              <a:t>Gyémántot gyémánttal, embert emberrel</a:t>
            </a:r>
            <a:endParaRPr lang="hu-HU" sz="240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8D70A3-6DB5-4229-A36F-0B5F2868B6ED}" type="slidenum">
              <a:rPr lang="hu-HU" smtClean="0"/>
              <a:t>12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92920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8D70A3-6DB5-4229-A36F-0B5F2868B6ED}" type="slidenum">
              <a:rPr lang="hu-HU" smtClean="0"/>
              <a:t>13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680896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>
          <a:xfrm>
            <a:off x="0" y="4400550"/>
            <a:ext cx="6633556" cy="3600450"/>
          </a:xfrm>
        </p:spPr>
        <p:txBody>
          <a:bodyPr/>
          <a:lstStyle/>
          <a:p>
            <a:endParaRPr lang="hu-HU" sz="1800" smtClean="0"/>
          </a:p>
          <a:p>
            <a:endParaRPr lang="hu-HU" sz="1800"/>
          </a:p>
          <a:p>
            <a:endParaRPr lang="hu-HU" sz="180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>
          <a:xfrm>
            <a:off x="0" y="8784966"/>
            <a:ext cx="6982691" cy="3650874"/>
          </a:xfrm>
        </p:spPr>
        <p:txBody>
          <a:bodyPr/>
          <a:lstStyle/>
          <a:p>
            <a:fld id="{558D70A3-6DB5-4229-A36F-0B5F2868B6ED}" type="slidenum">
              <a:rPr lang="hu-HU" smtClean="0"/>
              <a:t>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299177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>
          <a:xfrm>
            <a:off x="0" y="4400550"/>
            <a:ext cx="6858000" cy="3600450"/>
          </a:xfrm>
        </p:spPr>
        <p:txBody>
          <a:bodyPr/>
          <a:lstStyle/>
          <a:p>
            <a:r>
              <a:rPr lang="hu-HU" sz="1800" smtClean="0"/>
              <a:t>Pedagógusként </a:t>
            </a:r>
            <a:r>
              <a:rPr lang="hu-HU" sz="1800"/>
              <a:t>a felügyeletünkre bízott gyerekekért és lovakért egyaránt felelősséggel tartozunk. </a:t>
            </a:r>
            <a:endParaRPr lang="hu-HU" sz="1800" smtClean="0"/>
          </a:p>
          <a:p>
            <a:r>
              <a:rPr lang="hu-HU" sz="1800" smtClean="0"/>
              <a:t>A </a:t>
            </a:r>
            <a:r>
              <a:rPr lang="hu-HU" sz="1800"/>
              <a:t>pedagógus számára tehát elengedhetetlen, hogy legjobb tudása szerint képezze mindkét csoportot, és hogy szigorúan irányítsa a kettő közötti viszonyokat, a kapcsolat alakítását</a:t>
            </a:r>
            <a:r>
              <a:rPr lang="hu-HU" sz="1800" smtClean="0"/>
              <a:t>.</a:t>
            </a:r>
          </a:p>
          <a:p>
            <a:r>
              <a:rPr lang="hu-HU" sz="1800" smtClean="0"/>
              <a:t>A </a:t>
            </a:r>
            <a:r>
              <a:rPr lang="hu-HU" sz="1800"/>
              <a:t>lovas szakmákat oktató középiskolákba bekerülő gyerekek esetében rögtön szembetűnik, hogy kik azok, akik már korábban is foglalkoztak </a:t>
            </a:r>
            <a:r>
              <a:rPr lang="hu-HU" sz="1800" smtClean="0"/>
              <a:t>lóval, </a:t>
            </a:r>
            <a:r>
              <a:rPr lang="hu-HU" sz="1800"/>
              <a:t>hogy mennyivel otthonosabban mozognak ebben </a:t>
            </a:r>
            <a:r>
              <a:rPr lang="hu-HU" sz="1800" smtClean="0"/>
              <a:t>környezetben</a:t>
            </a:r>
            <a:r>
              <a:rPr lang="hu-HU" sz="1800"/>
              <a:t>, de ha igazán odafigyelünk, akkor látjuk, hogy ez a nyugalom és bizalom az osztályteremben is jelen van. </a:t>
            </a:r>
            <a:endParaRPr lang="hu-HU" sz="1800" smtClean="0"/>
          </a:p>
          <a:p>
            <a:r>
              <a:rPr lang="hu-HU" sz="1800" smtClean="0"/>
              <a:t>A </a:t>
            </a:r>
            <a:r>
              <a:rPr lang="hu-HU" sz="1800"/>
              <a:t>ló megfelelő reakciói és viselkedése biztosítják számukra a sikerélményt, az pedig már a pedagógus feladata, hogy a kevésbé ügyes diákokat is bíztassa, dicsérje, hogy azok is megfelelő magabiztossággal forduljanak az állathoz. Ha ezt sikerül elérni, a ló nekik is engedelmeskedni fog, és ez a folyamat igazából már magától generálja a további sikereket, az elégedettség és a jó teljesítmény érzését - aminek jelentősége a pedagógiai folyamatban felbecsülhetetlen</a:t>
            </a:r>
            <a:r>
              <a:rPr lang="hu-HU" sz="1800" smtClean="0"/>
              <a:t>.</a:t>
            </a:r>
          </a:p>
          <a:p>
            <a:endParaRPr lang="hu-HU" sz="1800"/>
          </a:p>
          <a:p>
            <a:r>
              <a:rPr lang="hu-HU" sz="1800" smtClean="0"/>
              <a:t>A ló segít az oktatásban – olyan feladatot lehet adni, amitől belátja a diák, hogy sok még a tanulnivalója (BIZTONSÁG!)</a:t>
            </a:r>
          </a:p>
          <a:p>
            <a:r>
              <a:rPr lang="hu-HU" sz="1800" smtClean="0"/>
              <a:t>Pl. fejét féltő ló kantározása:</a:t>
            </a:r>
          </a:p>
          <a:p>
            <a:r>
              <a:rPr lang="hu-HU" sz="1800" smtClean="0"/>
              <a:t>-szüksége van az oktató instrukcióira</a:t>
            </a:r>
          </a:p>
          <a:p>
            <a:r>
              <a:rPr lang="hu-HU" sz="1800" smtClean="0"/>
              <a:t>- Szüksge van tudása bővítésére (fogprobléma, rossz zabla, korábbi rossz kantározás esetleg bántalmazás)</a:t>
            </a:r>
          </a:p>
          <a:p>
            <a:pPr marL="285750" indent="-285750">
              <a:buFontTx/>
              <a:buChar char="-"/>
            </a:pPr>
            <a:r>
              <a:rPr lang="hu-HU" sz="1800" smtClean="0"/>
              <a:t>Szakmát tanít</a:t>
            </a:r>
          </a:p>
          <a:p>
            <a:pPr marL="285750" indent="-285750">
              <a:buFontTx/>
              <a:buChar char="-"/>
            </a:pPr>
            <a:r>
              <a:rPr lang="hu-HU" sz="1800" smtClean="0"/>
              <a:t>Etikus bánásmódot tanít</a:t>
            </a:r>
          </a:p>
          <a:p>
            <a:endParaRPr lang="hu-HU" sz="1800"/>
          </a:p>
          <a:p>
            <a:endParaRPr lang="hu-HU" sz="180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>
          <a:xfrm>
            <a:off x="0" y="8784966"/>
            <a:ext cx="6982691" cy="3650874"/>
          </a:xfrm>
        </p:spPr>
        <p:txBody>
          <a:bodyPr/>
          <a:lstStyle/>
          <a:p>
            <a:fld id="{558D70A3-6DB5-4229-A36F-0B5F2868B6ED}" type="slidenum">
              <a:rPr lang="hu-HU" smtClean="0"/>
              <a:t>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581641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2000"/>
              <a:t>Az 1990-es évek végétől kezdődően több vizsgálatot is folytattak, melyek úgy találták, hogy a lovak, a lovaglás, a lovak körüli tevékenységek több pszichés és viselkedési tényezőre is kedvezően </a:t>
            </a:r>
            <a:r>
              <a:rPr lang="hu-HU" sz="2000" smtClean="0"/>
              <a:t>hatnak</a:t>
            </a:r>
            <a:r>
              <a:rPr lang="hu-HU" sz="2000"/>
              <a:t>. </a:t>
            </a:r>
            <a:endParaRPr lang="hu-HU" sz="2000" smtClean="0"/>
          </a:p>
          <a:p>
            <a:endParaRPr lang="hu-HU" sz="2000" smtClean="0"/>
          </a:p>
          <a:p>
            <a:r>
              <a:rPr lang="hu-HU" sz="2000" smtClean="0"/>
              <a:t>4 cikket emelnék ki</a:t>
            </a:r>
          </a:p>
          <a:p>
            <a:endParaRPr lang="hu-HU" sz="2000"/>
          </a:p>
          <a:p>
            <a:r>
              <a:rPr lang="hu-HU" sz="2000"/>
              <a:t>Az egyén saját fejlődése és társadalmi beilleszkedése tehát egyszerre, illetve egymást kölcsönösen segítve történik.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8D70A3-6DB5-4229-A36F-0B5F2868B6ED}" type="slidenum">
              <a:rPr lang="hu-HU" smtClean="0"/>
              <a:t>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847265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>
          <a:xfrm>
            <a:off x="0" y="4400550"/>
            <a:ext cx="6858000" cy="3600450"/>
          </a:xfrm>
        </p:spPr>
        <p:txBody>
          <a:bodyPr/>
          <a:lstStyle/>
          <a:p>
            <a:r>
              <a:rPr lang="hu-HU" sz="2000"/>
              <a:t>A fenti vizsgálatok mintájára, azok elemeinek ötvözésével, egy keresztmetszeti, kontrollcsoportos felmérést használtunk annak vizsgálatára, hogy fejt-e ki bármilyen hatást a fiatalok viselkedésére, ha iskolai keretek között rendszeresen lovak </a:t>
            </a:r>
            <a:r>
              <a:rPr lang="hu-HU" sz="2000" smtClean="0"/>
              <a:t>kö</a:t>
            </a:r>
          </a:p>
          <a:p>
            <a:r>
              <a:rPr lang="hu-HU" sz="2000" smtClean="0"/>
              <a:t>Zelében </a:t>
            </a:r>
            <a:r>
              <a:rPr lang="hu-HU" sz="2000"/>
              <a:t>vannak. </a:t>
            </a:r>
            <a:endParaRPr lang="hu-HU" sz="2000" smtClean="0"/>
          </a:p>
          <a:p>
            <a:endParaRPr lang="hu-HU" sz="2000"/>
          </a:p>
          <a:p>
            <a:r>
              <a:rPr lang="hu-HU" sz="2000"/>
              <a:t>Vizsgálatunk előkészítésekor, kigondolásakor a vizsgálati- és kontrollcsoportok kialakítása egyértelműnek tűnt, számunkra ismert, elérhető, ellenőrizhető közeget választottunk. </a:t>
            </a:r>
            <a:endParaRPr lang="hu-HU" sz="2000" smtClean="0"/>
          </a:p>
          <a:p>
            <a:endParaRPr lang="hu-HU" sz="2000"/>
          </a:p>
          <a:p>
            <a:r>
              <a:rPr lang="hu-HU" sz="2000" smtClean="0"/>
              <a:t>Ennek több, mint duplája volt a vizsgálat és a kontroll csoport mérete is, de hiányos adatok miatt sok kérdőívet ki kellett zárni a vizsgálatból, illetve 2 mérésnél nem volt jelen</a:t>
            </a:r>
            <a:endParaRPr lang="hu-HU" sz="200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8D70A3-6DB5-4229-A36F-0B5F2868B6ED}" type="slidenum">
              <a:rPr lang="hu-HU" smtClean="0"/>
              <a:t>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552529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8D70A3-6DB5-4229-A36F-0B5F2868B6ED}" type="slidenum">
              <a:rPr lang="hu-HU" smtClean="0"/>
              <a:t>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11453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2400" smtClean="0"/>
              <a:t>Proszocialitás/ több értelmezése van </a:t>
            </a:r>
            <a:r>
              <a:rPr lang="hu-HU" sz="2400" smtClean="0"/>
              <a:t>= segítőkészség, akár saját érdekeink ellen menve is – erre kérdez rá a kérdőív is</a:t>
            </a:r>
            <a:endParaRPr lang="hu-HU" sz="240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8D70A3-6DB5-4229-A36F-0B5F2868B6ED}" type="slidenum">
              <a:rPr lang="hu-HU" smtClean="0"/>
              <a:t>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500592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>
          <a:xfrm>
            <a:off x="169333" y="4400550"/>
            <a:ext cx="6688667" cy="3600450"/>
          </a:xfrm>
        </p:spPr>
        <p:txBody>
          <a:bodyPr/>
          <a:lstStyle/>
          <a:p>
            <a:r>
              <a:rPr lang="hu-HU" sz="1600" smtClean="0"/>
              <a:t>Összesített probléma pontszámba nem tartozik bele a proszocialitás</a:t>
            </a:r>
          </a:p>
          <a:p>
            <a:r>
              <a:rPr lang="hu-HU" sz="1600" b="1">
                <a:solidFill>
                  <a:schemeClr val="tx2">
                    <a:lumMod val="75000"/>
                  </a:schemeClr>
                </a:solidFill>
              </a:rPr>
              <a:t>Az adatok statisztikai feldolgozása (Statistica szoftver) szignifikáns különbséget nem mutatott ki, aminek több oka lehet: </a:t>
            </a:r>
            <a:r>
              <a:rPr lang="hu-HU" sz="1600" smtClean="0">
                <a:solidFill>
                  <a:schemeClr val="tx2">
                    <a:lumMod val="75000"/>
                  </a:schemeClr>
                </a:solidFill>
              </a:rPr>
              <a:t>alacsony </a:t>
            </a:r>
            <a:r>
              <a:rPr lang="hu-HU" sz="1600">
                <a:solidFill>
                  <a:schemeClr val="tx2">
                    <a:lumMod val="75000"/>
                  </a:schemeClr>
                </a:solidFill>
              </a:rPr>
              <a:t>minta elemszám,</a:t>
            </a:r>
          </a:p>
          <a:p>
            <a:pPr lvl="1"/>
            <a:r>
              <a:rPr lang="hu-HU" sz="1600">
                <a:solidFill>
                  <a:schemeClr val="tx2">
                    <a:lumMod val="75000"/>
                  </a:schemeClr>
                </a:solidFill>
              </a:rPr>
              <a:t>a mérőeszköz nem volt megfelelő az adott populáció és kutatási kérdés vizsgálatára,</a:t>
            </a:r>
          </a:p>
          <a:p>
            <a:pPr lvl="1"/>
            <a:r>
              <a:rPr lang="hu-HU" sz="1600">
                <a:solidFill>
                  <a:schemeClr val="tx2">
                    <a:lumMod val="75000"/>
                  </a:schemeClr>
                </a:solidFill>
              </a:rPr>
              <a:t>más hatások fontosabbak ebben az életkorban, mint a lovak hatása</a:t>
            </a:r>
          </a:p>
          <a:p>
            <a:pPr lvl="1"/>
            <a:r>
              <a:rPr lang="hu-HU" sz="1600">
                <a:solidFill>
                  <a:schemeClr val="tx2">
                    <a:lumMod val="75000"/>
                  </a:schemeClr>
                </a:solidFill>
              </a:rPr>
              <a:t>hogy kevés időt töltöttek a lovakkal a vizsgált fiatalok, illetve kevés idő telt el a két mérés között ahhoz, hogy mérhető hatás kialakuljon a lovakkal való foglalkozás következményeként,</a:t>
            </a:r>
          </a:p>
          <a:p>
            <a:pPr lvl="1"/>
            <a:r>
              <a:rPr lang="hu-HU" sz="1600">
                <a:solidFill>
                  <a:schemeClr val="tx2">
                    <a:lumMod val="75000"/>
                  </a:schemeClr>
                </a:solidFill>
              </a:rPr>
              <a:t>sok egyéb tényező mellett nem vizsgáltuk / kontrolláltuk a pedagógus magatartását (</a:t>
            </a:r>
            <a:r>
              <a:rPr lang="en-GB" sz="1600" i="1">
                <a:solidFill>
                  <a:schemeClr val="tx2">
                    <a:lumMod val="75000"/>
                  </a:schemeClr>
                </a:solidFill>
              </a:rPr>
              <a:t>Carlsson</a:t>
            </a:r>
            <a:r>
              <a:rPr lang="hu-HU" sz="1600" i="1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sz="1600">
                <a:solidFill>
                  <a:schemeClr val="tx2">
                    <a:lumMod val="75000"/>
                  </a:schemeClr>
                </a:solidFill>
              </a:rPr>
              <a:t>és</a:t>
            </a:r>
            <a:r>
              <a:rPr lang="en-GB" sz="1600" i="1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u-HU" sz="1600" i="1">
                <a:solidFill>
                  <a:schemeClr val="tx2">
                    <a:lumMod val="75000"/>
                  </a:schemeClr>
                </a:solidFill>
              </a:rPr>
              <a:t>mtsai</a:t>
            </a:r>
            <a:r>
              <a:rPr lang="en-GB" sz="1600" i="1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en-GB" sz="1600">
                <a:solidFill>
                  <a:schemeClr val="tx2">
                    <a:lumMod val="75000"/>
                  </a:schemeClr>
                </a:solidFill>
              </a:rPr>
              <a:t>2015</a:t>
            </a:r>
            <a:r>
              <a:rPr lang="hu-HU" sz="1600">
                <a:solidFill>
                  <a:schemeClr val="tx2">
                    <a:lumMod val="75000"/>
                  </a:schemeClr>
                </a:solidFill>
              </a:rPr>
              <a:t>).</a:t>
            </a:r>
          </a:p>
          <a:p>
            <a:pPr lvl="1"/>
            <a:r>
              <a:rPr lang="hu-HU" sz="1600">
                <a:solidFill>
                  <a:schemeClr val="tx2">
                    <a:lumMod val="75000"/>
                  </a:schemeClr>
                </a:solidFill>
              </a:rPr>
              <a:t>Érzékennyé tétel, objektum-szubjektum</a:t>
            </a:r>
          </a:p>
          <a:p>
            <a:r>
              <a:rPr lang="hu-HU" sz="1600" b="1" smtClean="0">
                <a:solidFill>
                  <a:schemeClr val="tx2">
                    <a:lumMod val="75000"/>
                  </a:schemeClr>
                </a:solidFill>
              </a:rPr>
              <a:t>A </a:t>
            </a:r>
            <a:r>
              <a:rPr lang="hu-HU" sz="1600" b="1">
                <a:solidFill>
                  <a:schemeClr val="tx2">
                    <a:lumMod val="75000"/>
                  </a:schemeClr>
                </a:solidFill>
              </a:rPr>
              <a:t>két mérés között az eredmények nagy része mindkét csoportnál romlott.</a:t>
            </a:r>
          </a:p>
          <a:p>
            <a:r>
              <a:rPr lang="hu-HU" sz="1600" b="1">
                <a:solidFill>
                  <a:schemeClr val="tx2">
                    <a:lumMod val="75000"/>
                  </a:schemeClr>
                </a:solidFill>
              </a:rPr>
              <a:t>Csupán két eredmény mutat javulást, a </a:t>
            </a:r>
            <a:r>
              <a:rPr lang="hu-HU" sz="1600" b="1" i="1">
                <a:solidFill>
                  <a:schemeClr val="tx2">
                    <a:lumMod val="75000"/>
                  </a:schemeClr>
                </a:solidFill>
              </a:rPr>
              <a:t>társas kapcsolatok </a:t>
            </a:r>
            <a:r>
              <a:rPr lang="hu-HU" sz="1600" b="1">
                <a:solidFill>
                  <a:schemeClr val="tx2">
                    <a:lumMod val="75000"/>
                  </a:schemeClr>
                </a:solidFill>
              </a:rPr>
              <a:t>és a </a:t>
            </a:r>
            <a:r>
              <a:rPr lang="hu-HU" sz="1600" b="1" i="1">
                <a:solidFill>
                  <a:schemeClr val="tx2">
                    <a:lumMod val="75000"/>
                  </a:schemeClr>
                </a:solidFill>
              </a:rPr>
              <a:t>proszocialitás</a:t>
            </a:r>
            <a:r>
              <a:rPr lang="hu-HU" sz="1600" b="1">
                <a:solidFill>
                  <a:schemeClr val="tx2">
                    <a:lumMod val="75000"/>
                  </a:schemeClr>
                </a:solidFill>
              </a:rPr>
              <a:t>, és mindkettő a célcsoport esetében. A javulás az összesített pontszámok és az egy főre jutó átlag pontszámok változása esetében egyaránt kimutatható</a:t>
            </a:r>
            <a:r>
              <a:rPr lang="hu-HU" sz="1600" b="1" smtClean="0">
                <a:solidFill>
                  <a:schemeClr val="tx2">
                    <a:lumMod val="75000"/>
                  </a:schemeClr>
                </a:solidFill>
              </a:rPr>
              <a:t>. (VÁLTÁS)</a:t>
            </a:r>
            <a:endParaRPr lang="hu-HU" sz="1600" b="1">
              <a:solidFill>
                <a:schemeClr val="tx2">
                  <a:lumMod val="75000"/>
                </a:schemeClr>
              </a:solidFill>
            </a:endParaRPr>
          </a:p>
          <a:p>
            <a:endParaRPr lang="hu-HU"/>
          </a:p>
          <a:p>
            <a:endParaRPr lang="hu-HU" smtClean="0"/>
          </a:p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8D70A3-6DB5-4229-A36F-0B5F2868B6ED}" type="slidenum">
              <a:rPr lang="hu-HU" smtClean="0"/>
              <a:t>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803624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2000" b="1">
                <a:solidFill>
                  <a:schemeClr val="tx2">
                    <a:lumMod val="75000"/>
                  </a:schemeClr>
                </a:solidFill>
              </a:rPr>
              <a:t>Az Érzelmi tünetek és a Viselkedési problémák skálák a célcsoporthoz képest, a kontroll csoportnál mutattak kisebb mértékű romlást. </a:t>
            </a:r>
            <a:r>
              <a:rPr lang="hu-HU" sz="2000" b="1" smtClean="0">
                <a:solidFill>
                  <a:schemeClr val="tx2">
                    <a:lumMod val="75000"/>
                  </a:schemeClr>
                </a:solidFill>
              </a:rPr>
              <a:t> Okai – serdülőkör érzelmekkel terhelt, egyéb hatások fontosbbak</a:t>
            </a:r>
          </a:p>
          <a:p>
            <a:endParaRPr lang="hu-HU" sz="2000" b="1">
              <a:solidFill>
                <a:schemeClr val="tx2">
                  <a:lumMod val="75000"/>
                </a:schemeClr>
              </a:solidFill>
            </a:endParaRPr>
          </a:p>
          <a:p>
            <a:r>
              <a:rPr lang="hu-HU" sz="2000" b="1" smtClean="0">
                <a:solidFill>
                  <a:schemeClr val="tx2">
                    <a:lumMod val="75000"/>
                  </a:schemeClr>
                </a:solidFill>
              </a:rPr>
              <a:t>Biztató: Az </a:t>
            </a:r>
            <a:r>
              <a:rPr lang="hu-HU" sz="2000" b="1">
                <a:solidFill>
                  <a:schemeClr val="tx2">
                    <a:lumMod val="75000"/>
                  </a:schemeClr>
                </a:solidFill>
              </a:rPr>
              <a:t>összesített probléma pontszám a célcsoport esetében mutat kisebb mértékű romlást, annak ellenére, hogy a proszocialitás pontszámai, melyek a legjelentősebb javulást mutatták a célcsoportnál, nem számítanak bele az összesítésbe.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8D70A3-6DB5-4229-A36F-0B5F2868B6ED}" type="slidenum">
              <a:rPr lang="hu-HU" smtClean="0"/>
              <a:t>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95642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3EA15-4F57-473C-9136-4C9E7C65B522}" type="datetimeFigureOut">
              <a:rPr lang="hu-HU" smtClean="0"/>
              <a:t>2017.10.23.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59511-66BD-475E-BE19-F600069314C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85333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3EA15-4F57-473C-9136-4C9E7C65B522}" type="datetimeFigureOut">
              <a:rPr lang="hu-HU" smtClean="0"/>
              <a:t>2017.10.23.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59511-66BD-475E-BE19-F600069314C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12033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3EA15-4F57-473C-9136-4C9E7C65B522}" type="datetimeFigureOut">
              <a:rPr lang="hu-HU" smtClean="0"/>
              <a:t>2017.10.23.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59511-66BD-475E-BE19-F600069314C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00173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3EA15-4F57-473C-9136-4C9E7C65B522}" type="datetimeFigureOut">
              <a:rPr lang="hu-HU" smtClean="0"/>
              <a:t>2017.10.23.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59511-66BD-475E-BE19-F600069314C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257297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3EA15-4F57-473C-9136-4C9E7C65B522}" type="datetimeFigureOut">
              <a:rPr lang="hu-HU" smtClean="0"/>
              <a:t>2017.10.23.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59511-66BD-475E-BE19-F600069314C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953032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3EA15-4F57-473C-9136-4C9E7C65B522}" type="datetimeFigureOut">
              <a:rPr lang="hu-HU" smtClean="0"/>
              <a:t>2017.10.23.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59511-66BD-475E-BE19-F600069314C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34232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3EA15-4F57-473C-9136-4C9E7C65B522}" type="datetimeFigureOut">
              <a:rPr lang="hu-HU" smtClean="0"/>
              <a:t>2017.10.23.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59511-66BD-475E-BE19-F600069314C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90021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3EA15-4F57-473C-9136-4C9E7C65B522}" type="datetimeFigureOut">
              <a:rPr lang="hu-HU" smtClean="0"/>
              <a:t>2017.10.23.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59511-66BD-475E-BE19-F600069314C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90002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3EA15-4F57-473C-9136-4C9E7C65B522}" type="datetimeFigureOut">
              <a:rPr lang="hu-HU" smtClean="0"/>
              <a:t>2017.10.23.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59511-66BD-475E-BE19-F600069314C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03016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3EA15-4F57-473C-9136-4C9E7C65B522}" type="datetimeFigureOut">
              <a:rPr lang="hu-HU" smtClean="0"/>
              <a:t>2017.10.23.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59511-66BD-475E-BE19-F600069314C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83731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3EA15-4F57-473C-9136-4C9E7C65B522}" type="datetimeFigureOut">
              <a:rPr lang="hu-HU" smtClean="0"/>
              <a:t>2017.10.23.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59511-66BD-475E-BE19-F600069314C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069639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73EA15-4F57-473C-9136-4C9E7C65B522}" type="datetimeFigureOut">
              <a:rPr lang="hu-HU" smtClean="0"/>
              <a:t>2017.10.23.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959511-66BD-475E-BE19-F600069314C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45333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2293257" y="4470400"/>
            <a:ext cx="8374743" cy="2387600"/>
          </a:xfrm>
          <a:solidFill>
            <a:srgbClr val="FFC000">
              <a:alpha val="69000"/>
            </a:srgbClr>
          </a:solidFill>
          <a:effectLst>
            <a:softEdge rad="444500"/>
          </a:effectLst>
        </p:spPr>
        <p:txBody>
          <a:bodyPr>
            <a:normAutofit fontScale="90000"/>
          </a:bodyPr>
          <a:lstStyle/>
          <a:p>
            <a:r>
              <a:rPr lang="hu-HU" b="1" smtClean="0"/>
              <a:t/>
            </a:r>
            <a:br>
              <a:rPr lang="hu-HU" b="1" smtClean="0"/>
            </a:br>
            <a:r>
              <a:rPr lang="hu-HU" b="1"/>
              <a:t/>
            </a:r>
            <a:br>
              <a:rPr lang="hu-HU" b="1"/>
            </a:br>
            <a:r>
              <a:rPr lang="hu-HU" b="1" smtClean="0">
                <a:solidFill>
                  <a:schemeClr val="tx2">
                    <a:lumMod val="75000"/>
                  </a:schemeClr>
                </a:solidFill>
              </a:rPr>
              <a:t>A </a:t>
            </a:r>
            <a:r>
              <a:rPr lang="hu-HU" b="1">
                <a:solidFill>
                  <a:schemeClr val="tx2">
                    <a:lumMod val="75000"/>
                  </a:schemeClr>
                </a:solidFill>
              </a:rPr>
              <a:t>személyiségfejlesztés rejtett lehetőségei a lovas szakképzésben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7532914" y="0"/>
            <a:ext cx="4659086" cy="1857829"/>
          </a:xfrm>
        </p:spPr>
        <p:txBody>
          <a:bodyPr>
            <a:normAutofit/>
          </a:bodyPr>
          <a:lstStyle/>
          <a:p>
            <a:endParaRPr lang="hu-HU" smtClean="0"/>
          </a:p>
          <a:p>
            <a:endParaRPr lang="hu-HU"/>
          </a:p>
          <a:p>
            <a:endParaRPr lang="hu-HU" smtClean="0"/>
          </a:p>
          <a:p>
            <a:r>
              <a:rPr lang="hu-HU" sz="2800" b="1" smtClean="0">
                <a:solidFill>
                  <a:schemeClr val="tx2">
                    <a:lumMod val="75000"/>
                  </a:schemeClr>
                </a:solidFill>
              </a:rPr>
              <a:t>Pelyva Imre Zoltán </a:t>
            </a:r>
          </a:p>
          <a:p>
            <a:endParaRPr lang="hu-HU"/>
          </a:p>
        </p:txBody>
      </p:sp>
      <p:sp>
        <p:nvSpPr>
          <p:cNvPr id="8" name="Téglalap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 cmpd="sng">
            <a:solidFill>
              <a:schemeClr val="accent4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78810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0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smtClean="0">
                <a:solidFill>
                  <a:schemeClr val="tx2">
                    <a:lumMod val="75000"/>
                  </a:schemeClr>
                </a:solidFill>
              </a:rPr>
              <a:t>Az eredmények kiértékelése</a:t>
            </a:r>
            <a:endParaRPr lang="hu-HU" b="1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u-HU" b="1">
                <a:solidFill>
                  <a:schemeClr val="tx2">
                    <a:lumMod val="75000"/>
                  </a:schemeClr>
                </a:solidFill>
              </a:rPr>
              <a:t>Az adatok statisztikai feldolgozása szignifikáns különbséget nem mutatott ki, aminek több oka lehet: </a:t>
            </a:r>
            <a:endParaRPr lang="hu-HU" b="1" smtClean="0">
              <a:solidFill>
                <a:schemeClr val="tx2">
                  <a:lumMod val="75000"/>
                </a:schemeClr>
              </a:solidFill>
            </a:endParaRPr>
          </a:p>
          <a:p>
            <a:pPr lvl="1"/>
            <a:r>
              <a:rPr lang="hu-HU" sz="2600" b="1" smtClean="0">
                <a:solidFill>
                  <a:schemeClr val="tx2">
                    <a:lumMod val="75000"/>
                  </a:schemeClr>
                </a:solidFill>
              </a:rPr>
              <a:t>alacsony </a:t>
            </a:r>
            <a:r>
              <a:rPr lang="hu-HU" sz="2600" b="1">
                <a:solidFill>
                  <a:schemeClr val="tx2">
                    <a:lumMod val="75000"/>
                  </a:schemeClr>
                </a:solidFill>
              </a:rPr>
              <a:t>minta </a:t>
            </a:r>
            <a:r>
              <a:rPr lang="hu-HU" sz="2600" b="1" smtClean="0">
                <a:solidFill>
                  <a:schemeClr val="tx2">
                    <a:lumMod val="75000"/>
                  </a:schemeClr>
                </a:solidFill>
              </a:rPr>
              <a:t>elemszám,</a:t>
            </a:r>
          </a:p>
          <a:p>
            <a:pPr lvl="1"/>
            <a:r>
              <a:rPr lang="hu-HU" sz="2600" b="1" smtClean="0">
                <a:solidFill>
                  <a:schemeClr val="tx2">
                    <a:lumMod val="75000"/>
                  </a:schemeClr>
                </a:solidFill>
              </a:rPr>
              <a:t>a </a:t>
            </a:r>
            <a:r>
              <a:rPr lang="hu-HU" sz="2600" b="1">
                <a:solidFill>
                  <a:schemeClr val="tx2">
                    <a:lumMod val="75000"/>
                  </a:schemeClr>
                </a:solidFill>
              </a:rPr>
              <a:t>mérőeszköz nem volt megfelelő az adott populáció és kutatási kérdés </a:t>
            </a:r>
            <a:r>
              <a:rPr lang="hu-HU" sz="2600" b="1" smtClean="0">
                <a:solidFill>
                  <a:schemeClr val="tx2">
                    <a:lumMod val="75000"/>
                  </a:schemeClr>
                </a:solidFill>
              </a:rPr>
              <a:t>vizsgálatára</a:t>
            </a:r>
            <a:r>
              <a:rPr lang="hu-HU" sz="2600" b="1">
                <a:solidFill>
                  <a:schemeClr val="tx2">
                    <a:lumMod val="75000"/>
                  </a:schemeClr>
                </a:solidFill>
              </a:rPr>
              <a:t>,</a:t>
            </a:r>
            <a:endParaRPr lang="hu-HU" sz="2600" b="1" smtClean="0">
              <a:solidFill>
                <a:schemeClr val="tx2">
                  <a:lumMod val="75000"/>
                </a:schemeClr>
              </a:solidFill>
            </a:endParaRPr>
          </a:p>
          <a:p>
            <a:pPr lvl="1"/>
            <a:r>
              <a:rPr lang="hu-HU" sz="2600" b="1" smtClean="0">
                <a:solidFill>
                  <a:schemeClr val="tx2">
                    <a:lumMod val="75000"/>
                  </a:schemeClr>
                </a:solidFill>
              </a:rPr>
              <a:t>más </a:t>
            </a:r>
            <a:r>
              <a:rPr lang="hu-HU" sz="2600" b="1">
                <a:solidFill>
                  <a:schemeClr val="tx2">
                    <a:lumMod val="75000"/>
                  </a:schemeClr>
                </a:solidFill>
              </a:rPr>
              <a:t>hatások fontosabbak ebben az életkorban, mint a lovak </a:t>
            </a:r>
            <a:r>
              <a:rPr lang="hu-HU" sz="2600" b="1" smtClean="0">
                <a:solidFill>
                  <a:schemeClr val="tx2">
                    <a:lumMod val="75000"/>
                  </a:schemeClr>
                </a:solidFill>
              </a:rPr>
              <a:t>hatása</a:t>
            </a:r>
          </a:p>
          <a:p>
            <a:pPr lvl="1"/>
            <a:r>
              <a:rPr lang="hu-HU" sz="2600" b="1" smtClean="0">
                <a:solidFill>
                  <a:schemeClr val="tx2">
                    <a:lumMod val="75000"/>
                  </a:schemeClr>
                </a:solidFill>
              </a:rPr>
              <a:t>hogy </a:t>
            </a:r>
            <a:r>
              <a:rPr lang="hu-HU" sz="2600" b="1">
                <a:solidFill>
                  <a:schemeClr val="tx2">
                    <a:lumMod val="75000"/>
                  </a:schemeClr>
                </a:solidFill>
              </a:rPr>
              <a:t>kevés időt töltöttek a lovakkal a </a:t>
            </a:r>
            <a:r>
              <a:rPr lang="hu-HU" sz="2600" b="1" smtClean="0">
                <a:solidFill>
                  <a:schemeClr val="tx2">
                    <a:lumMod val="75000"/>
                  </a:schemeClr>
                </a:solidFill>
              </a:rPr>
              <a:t>vizsgált </a:t>
            </a:r>
            <a:r>
              <a:rPr lang="hu-HU" sz="2600" b="1">
                <a:solidFill>
                  <a:schemeClr val="tx2">
                    <a:lumMod val="75000"/>
                  </a:schemeClr>
                </a:solidFill>
              </a:rPr>
              <a:t>fiatalok, illetve kevés idő telt el a két mérés között ahhoz, hogy mérhető hatás kialakuljon a lovakkal való foglalkozás </a:t>
            </a:r>
            <a:r>
              <a:rPr lang="hu-HU" sz="2600" b="1" smtClean="0">
                <a:solidFill>
                  <a:schemeClr val="tx2">
                    <a:lumMod val="75000"/>
                  </a:schemeClr>
                </a:solidFill>
              </a:rPr>
              <a:t>következményeként,</a:t>
            </a:r>
          </a:p>
          <a:p>
            <a:pPr lvl="1"/>
            <a:r>
              <a:rPr lang="hu-HU" sz="2600" b="1">
                <a:solidFill>
                  <a:schemeClr val="tx2">
                    <a:lumMod val="75000"/>
                  </a:schemeClr>
                </a:solidFill>
              </a:rPr>
              <a:t>s</a:t>
            </a:r>
            <a:r>
              <a:rPr lang="hu-HU" sz="2600" b="1" smtClean="0">
                <a:solidFill>
                  <a:schemeClr val="tx2">
                    <a:lumMod val="75000"/>
                  </a:schemeClr>
                </a:solidFill>
              </a:rPr>
              <a:t>ok egyéb tényező mellett nem vizsgáltuk / kontrolláltuk a pedagógus magatartását (</a:t>
            </a:r>
            <a:r>
              <a:rPr lang="en-GB" sz="2800" b="1" i="1" smtClean="0">
                <a:solidFill>
                  <a:schemeClr val="tx2">
                    <a:lumMod val="75000"/>
                  </a:schemeClr>
                </a:solidFill>
              </a:rPr>
              <a:t>Carlsson</a:t>
            </a:r>
            <a:r>
              <a:rPr lang="hu-HU" sz="2800" b="1" i="1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sz="2800" b="1" smtClean="0">
                <a:solidFill>
                  <a:schemeClr val="tx2">
                    <a:lumMod val="75000"/>
                  </a:schemeClr>
                </a:solidFill>
              </a:rPr>
              <a:t>és</a:t>
            </a:r>
            <a:r>
              <a:rPr lang="en-GB" sz="2800" b="1" i="1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u-HU" sz="2800" b="1" i="1" smtClean="0">
                <a:solidFill>
                  <a:schemeClr val="tx2">
                    <a:lumMod val="75000"/>
                  </a:schemeClr>
                </a:solidFill>
              </a:rPr>
              <a:t>mtsai</a:t>
            </a:r>
            <a:r>
              <a:rPr lang="en-GB" sz="2800" b="1" i="1" smtClean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en-GB" sz="2800" b="1">
                <a:solidFill>
                  <a:schemeClr val="tx2">
                    <a:lumMod val="75000"/>
                  </a:schemeClr>
                </a:solidFill>
              </a:rPr>
              <a:t>2015</a:t>
            </a:r>
            <a:r>
              <a:rPr lang="hu-HU" sz="2600" b="1" smtClean="0">
                <a:solidFill>
                  <a:schemeClr val="tx2">
                    <a:lumMod val="75000"/>
                  </a:schemeClr>
                </a:solidFill>
              </a:rPr>
              <a:t>).</a:t>
            </a:r>
            <a:endParaRPr lang="hu-HU" sz="2600" b="1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Téglalap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44727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0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smtClean="0">
                <a:solidFill>
                  <a:schemeClr val="tx2">
                    <a:lumMod val="75000"/>
                  </a:schemeClr>
                </a:solidFill>
              </a:rPr>
              <a:t>Az eredmények kiértékelése</a:t>
            </a:r>
            <a:endParaRPr lang="hu-HU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hu-HU" b="1" smtClean="0">
                <a:solidFill>
                  <a:schemeClr val="tx2">
                    <a:lumMod val="75000"/>
                  </a:schemeClr>
                </a:solidFill>
              </a:rPr>
              <a:t>A </a:t>
            </a:r>
            <a:r>
              <a:rPr lang="hu-HU" b="1">
                <a:solidFill>
                  <a:schemeClr val="tx2">
                    <a:lumMod val="75000"/>
                  </a:schemeClr>
                </a:solidFill>
              </a:rPr>
              <a:t>két mérés között az eredmények nagy része mindkét csoportnál </a:t>
            </a:r>
            <a:r>
              <a:rPr lang="hu-HU" b="1" smtClean="0">
                <a:solidFill>
                  <a:schemeClr val="tx2">
                    <a:lumMod val="75000"/>
                  </a:schemeClr>
                </a:solidFill>
              </a:rPr>
              <a:t>romlott.</a:t>
            </a:r>
          </a:p>
          <a:p>
            <a:r>
              <a:rPr lang="hu-HU" b="1" smtClean="0">
                <a:solidFill>
                  <a:schemeClr val="tx2">
                    <a:lumMod val="75000"/>
                  </a:schemeClr>
                </a:solidFill>
              </a:rPr>
              <a:t>Csupán </a:t>
            </a:r>
            <a:r>
              <a:rPr lang="hu-HU" b="1">
                <a:solidFill>
                  <a:schemeClr val="tx2">
                    <a:lumMod val="75000"/>
                  </a:schemeClr>
                </a:solidFill>
              </a:rPr>
              <a:t>két eredmény mutat javulást, a </a:t>
            </a:r>
            <a:r>
              <a:rPr lang="hu-HU" b="1" i="1">
                <a:solidFill>
                  <a:schemeClr val="tx2">
                    <a:lumMod val="75000"/>
                  </a:schemeClr>
                </a:solidFill>
              </a:rPr>
              <a:t>társas kapcsolatok </a:t>
            </a:r>
            <a:r>
              <a:rPr lang="hu-HU" b="1">
                <a:solidFill>
                  <a:schemeClr val="tx2">
                    <a:lumMod val="75000"/>
                  </a:schemeClr>
                </a:solidFill>
              </a:rPr>
              <a:t>és a </a:t>
            </a:r>
            <a:r>
              <a:rPr lang="hu-HU" b="1" i="1">
                <a:solidFill>
                  <a:schemeClr val="tx2">
                    <a:lumMod val="75000"/>
                  </a:schemeClr>
                </a:solidFill>
              </a:rPr>
              <a:t>proszocialitás</a:t>
            </a:r>
            <a:r>
              <a:rPr lang="hu-HU" b="1">
                <a:solidFill>
                  <a:schemeClr val="tx2">
                    <a:lumMod val="75000"/>
                  </a:schemeClr>
                </a:solidFill>
              </a:rPr>
              <a:t>, és mindkettő a célcsoport </a:t>
            </a:r>
            <a:r>
              <a:rPr lang="hu-HU" b="1" smtClean="0">
                <a:solidFill>
                  <a:schemeClr val="tx2">
                    <a:lumMod val="75000"/>
                  </a:schemeClr>
                </a:solidFill>
              </a:rPr>
              <a:t>esetében. </a:t>
            </a:r>
            <a:r>
              <a:rPr lang="hu-HU" b="1">
                <a:solidFill>
                  <a:schemeClr val="tx2">
                    <a:lumMod val="75000"/>
                  </a:schemeClr>
                </a:solidFill>
              </a:rPr>
              <a:t>A javulás az összesített pontszámok és az egy főre jutó átlag pontszámok változása esetében egyaránt kimutatható</a:t>
            </a:r>
            <a:r>
              <a:rPr lang="hu-HU" b="1" smtClean="0">
                <a:solidFill>
                  <a:schemeClr val="tx2">
                    <a:lumMod val="75000"/>
                  </a:schemeClr>
                </a:solidFill>
              </a:rPr>
              <a:t>.</a:t>
            </a:r>
            <a:endParaRPr lang="hu-HU" b="1">
              <a:solidFill>
                <a:schemeClr val="tx2">
                  <a:lumMod val="75000"/>
                </a:schemeClr>
              </a:solidFill>
            </a:endParaRPr>
          </a:p>
          <a:p>
            <a:r>
              <a:rPr lang="hu-HU" b="1" smtClean="0">
                <a:solidFill>
                  <a:schemeClr val="tx2">
                    <a:lumMod val="75000"/>
                  </a:schemeClr>
                </a:solidFill>
              </a:rPr>
              <a:t>Az </a:t>
            </a:r>
            <a:r>
              <a:rPr lang="hu-HU" b="1">
                <a:solidFill>
                  <a:schemeClr val="tx2">
                    <a:lumMod val="75000"/>
                  </a:schemeClr>
                </a:solidFill>
              </a:rPr>
              <a:t>Érzelmi tünetek és a Viselkedési problémák skálák a célcsoporthoz képest, a kontroll csoportnál mutattak kisebb mértékű romlást. </a:t>
            </a:r>
            <a:endParaRPr lang="hu-HU" b="1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hu-HU" b="1" smtClean="0">
                <a:solidFill>
                  <a:schemeClr val="tx2">
                    <a:lumMod val="75000"/>
                  </a:schemeClr>
                </a:solidFill>
              </a:rPr>
              <a:t>Az </a:t>
            </a:r>
            <a:r>
              <a:rPr lang="hu-HU" b="1">
                <a:solidFill>
                  <a:schemeClr val="tx2">
                    <a:lumMod val="75000"/>
                  </a:schemeClr>
                </a:solidFill>
              </a:rPr>
              <a:t>összesített probléma pontszám a célcsoport esetében mutat kisebb mértékű romlást, annak ellenére, hogy a proszocialitás pontszámai, melyek a legjelentősebb javulást mutatták a célcsoportnál, nem számítanak bele az </a:t>
            </a:r>
            <a:r>
              <a:rPr lang="hu-HU" b="1" smtClean="0">
                <a:solidFill>
                  <a:schemeClr val="tx2">
                    <a:lumMod val="75000"/>
                  </a:schemeClr>
                </a:solidFill>
              </a:rPr>
              <a:t>összesítésbe.</a:t>
            </a:r>
            <a:endParaRPr lang="hu-HU" b="1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6848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0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smtClean="0">
                <a:solidFill>
                  <a:schemeClr val="tx2">
                    <a:lumMod val="75000"/>
                  </a:schemeClr>
                </a:solidFill>
              </a:rPr>
              <a:t>Összefoglalás és következtetések</a:t>
            </a:r>
            <a:endParaRPr lang="hu-HU" b="1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smtClean="0"/>
          </a:p>
          <a:p>
            <a:r>
              <a:rPr lang="hu-HU" b="1" smtClean="0">
                <a:solidFill>
                  <a:schemeClr val="tx2">
                    <a:lumMod val="75000"/>
                  </a:schemeClr>
                </a:solidFill>
              </a:rPr>
              <a:t>A felmérés nem hozott meggyőző, statisztikailag szignifikáns eredményt.</a:t>
            </a:r>
          </a:p>
          <a:p>
            <a:r>
              <a:rPr lang="hu-HU" b="1" smtClean="0">
                <a:solidFill>
                  <a:schemeClr val="tx2">
                    <a:lumMod val="75000"/>
                  </a:schemeClr>
                </a:solidFill>
              </a:rPr>
              <a:t>Az eredmények mégis bíztatók, és útmutatást adhatnak további vizsgálatok lefolytatásához.</a:t>
            </a:r>
          </a:p>
          <a:p>
            <a:r>
              <a:rPr lang="hu-HU" b="1" smtClean="0">
                <a:solidFill>
                  <a:schemeClr val="tx2">
                    <a:lumMod val="75000"/>
                  </a:schemeClr>
                </a:solidFill>
              </a:rPr>
              <a:t>Addig is, ami biztos: </a:t>
            </a:r>
            <a:r>
              <a:rPr lang="hu-HU" b="1">
                <a:solidFill>
                  <a:schemeClr val="tx2">
                    <a:lumMod val="75000"/>
                  </a:schemeClr>
                </a:solidFill>
              </a:rPr>
              <a:t>ha a </a:t>
            </a:r>
            <a:r>
              <a:rPr lang="hu-HU" b="1" smtClean="0">
                <a:solidFill>
                  <a:schemeClr val="tx2">
                    <a:lumMod val="75000"/>
                  </a:schemeClr>
                </a:solidFill>
              </a:rPr>
              <a:t>lovas </a:t>
            </a:r>
            <a:r>
              <a:rPr lang="hu-HU" b="1">
                <a:solidFill>
                  <a:schemeClr val="tx2">
                    <a:lumMod val="75000"/>
                  </a:schemeClr>
                </a:solidFill>
              </a:rPr>
              <a:t>szakemberek kellő hozzáértéssel, odafigyeléssel, empátiával és érzékenységgel foglalkoznak gyerekekkel és lovakkal egyaránt, </a:t>
            </a:r>
            <a:r>
              <a:rPr lang="hu-HU" b="1" smtClean="0">
                <a:solidFill>
                  <a:schemeClr val="tx2">
                    <a:lumMod val="75000"/>
                  </a:schemeClr>
                </a:solidFill>
              </a:rPr>
              <a:t>az </a:t>
            </a:r>
            <a:r>
              <a:rPr lang="hu-HU" b="1">
                <a:solidFill>
                  <a:schemeClr val="tx2">
                    <a:lumMod val="75000"/>
                  </a:schemeClr>
                </a:solidFill>
              </a:rPr>
              <a:t>örömet és sikereket eredményez az összes érintett számára</a:t>
            </a:r>
            <a:r>
              <a:rPr lang="hu-HU" b="1" smtClean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endParaRPr lang="hu-HU"/>
          </a:p>
        </p:txBody>
      </p:sp>
      <p:sp>
        <p:nvSpPr>
          <p:cNvPr id="4" name="Téglalap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00800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0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hu-HU" smtClean="0"/>
          </a:p>
          <a:p>
            <a:pPr marL="0" indent="0">
              <a:buNone/>
            </a:pPr>
            <a:endParaRPr lang="hu-HU"/>
          </a:p>
          <a:p>
            <a:pPr marL="0" indent="0" algn="ctr">
              <a:buNone/>
            </a:pPr>
            <a:r>
              <a:rPr lang="hu-HU" sz="6000" b="1" smtClean="0">
                <a:solidFill>
                  <a:schemeClr val="tx2">
                    <a:lumMod val="75000"/>
                  </a:schemeClr>
                </a:solidFill>
              </a:rPr>
              <a:t>Köszönöm a figyelmet!</a:t>
            </a:r>
            <a:endParaRPr lang="hu-HU" sz="6000" b="1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Téglalap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36790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0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3966029" cy="1782989"/>
          </a:xfrm>
        </p:spPr>
        <p:txBody>
          <a:bodyPr>
            <a:normAutofit fontScale="90000"/>
          </a:bodyPr>
          <a:lstStyle/>
          <a:p>
            <a:r>
              <a:rPr lang="hu-HU"/>
              <a:t>Mit tanulnak a tanulók a képzés során?</a:t>
            </a:r>
            <a:endParaRPr lang="hu-HU" b="1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6" name="Picture 2" descr="C:\Users\tanar\Desktop\22292074_1831821476889635_1869431126_n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4732" y="1329190"/>
            <a:ext cx="5486765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églalap 3"/>
          <p:cNvSpPr/>
          <p:nvPr/>
        </p:nvSpPr>
        <p:spPr>
          <a:xfrm>
            <a:off x="566058" y="2513239"/>
            <a:ext cx="460102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hu-HU" sz="2400"/>
              <a:t>Lovaglás</a:t>
            </a:r>
          </a:p>
          <a:p>
            <a:pPr marL="285750" indent="-285750">
              <a:buFontTx/>
              <a:buChar char="-"/>
            </a:pPr>
            <a:r>
              <a:rPr lang="hu-HU" sz="2400"/>
              <a:t>Fogathajtás</a:t>
            </a:r>
          </a:p>
          <a:p>
            <a:pPr marL="285750" indent="-285750">
              <a:buFontTx/>
              <a:buChar char="-"/>
            </a:pPr>
            <a:r>
              <a:rPr lang="hu-HU" sz="2400"/>
              <a:t>Versenyzési ismeretek</a:t>
            </a:r>
          </a:p>
          <a:p>
            <a:pPr marL="285750" indent="-285750">
              <a:buFontTx/>
              <a:buChar char="-"/>
            </a:pPr>
            <a:r>
              <a:rPr lang="hu-HU" sz="2400"/>
              <a:t>Tenyésztés</a:t>
            </a:r>
          </a:p>
          <a:p>
            <a:pPr marL="285750" indent="-285750">
              <a:buFontTx/>
              <a:buChar char="-"/>
            </a:pPr>
            <a:r>
              <a:rPr lang="hu-HU" sz="2400"/>
              <a:t>Gondozás</a:t>
            </a:r>
          </a:p>
          <a:p>
            <a:pPr marL="285750" indent="-285750">
              <a:buFontTx/>
              <a:buChar char="-"/>
            </a:pPr>
            <a:r>
              <a:rPr lang="hu-HU" sz="2400"/>
              <a:t>Takarmányozás</a:t>
            </a:r>
          </a:p>
          <a:p>
            <a:pPr marL="285750" indent="-285750">
              <a:buFontTx/>
              <a:buChar char="-"/>
            </a:pPr>
            <a:r>
              <a:rPr lang="hu-HU" sz="2400"/>
              <a:t>Lovas etika</a:t>
            </a:r>
          </a:p>
          <a:p>
            <a:pPr marL="285750" indent="-285750">
              <a:buFontTx/>
              <a:buChar char="-"/>
            </a:pPr>
            <a:r>
              <a:rPr lang="hu-HU" sz="2400" b="1"/>
              <a:t>Megfelelő hátteret kell biztosítaniuk a lovas tevékenységekhez</a:t>
            </a:r>
          </a:p>
        </p:txBody>
      </p:sp>
    </p:spTree>
    <p:extLst>
      <p:ext uri="{BB962C8B-B14F-4D97-AF65-F5344CB8AC3E}">
        <p14:creationId xmlns:p14="http://schemas.microsoft.com/office/powerpoint/2010/main" val="3109598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0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smtClean="0">
                <a:solidFill>
                  <a:schemeClr val="tx2">
                    <a:lumMod val="75000"/>
                  </a:schemeClr>
                </a:solidFill>
              </a:rPr>
              <a:t>A pedagógus felelőssége és tapasztalatai</a:t>
            </a:r>
            <a:endParaRPr lang="hu-HU" b="1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hu-HU" b="1" smtClean="0">
                <a:solidFill>
                  <a:schemeClr val="tx2">
                    <a:lumMod val="75000"/>
                  </a:schemeClr>
                </a:solidFill>
              </a:rPr>
              <a:t>Felelősség a diákok és a lovak felé egyaránt (a kettő kölcsönhatása)</a:t>
            </a:r>
          </a:p>
          <a:p>
            <a:r>
              <a:rPr lang="hu-HU" b="1" smtClean="0">
                <a:solidFill>
                  <a:schemeClr val="tx2">
                    <a:lumMod val="75000"/>
                  </a:schemeClr>
                </a:solidFill>
              </a:rPr>
              <a:t>A lovas tapasztalatokkal érkező diákok magabiztosabbak, nyugodtabbak, nyitottabbak – nem csak a lovakkal szemben.</a:t>
            </a:r>
            <a:endParaRPr lang="hu-HU" b="1">
              <a:solidFill>
                <a:schemeClr val="tx2">
                  <a:lumMod val="75000"/>
                </a:schemeClr>
              </a:solidFill>
            </a:endParaRPr>
          </a:p>
          <a:p>
            <a:r>
              <a:rPr lang="hu-HU" b="1" smtClean="0">
                <a:solidFill>
                  <a:schemeClr val="tx2">
                    <a:lumMod val="75000"/>
                  </a:schemeClr>
                </a:solidFill>
              </a:rPr>
              <a:t>A ló nagyszerű társ az oktatásban, közvetít a tanár és a diák között.</a:t>
            </a:r>
          </a:p>
          <a:p>
            <a:r>
              <a:rPr lang="hu-HU" b="1" smtClean="0">
                <a:solidFill>
                  <a:schemeClr val="tx2">
                    <a:lumMod val="75000"/>
                  </a:schemeClr>
                </a:solidFill>
              </a:rPr>
              <a:t>A ló segítségével egyszerre lehet oktatni a szakmát és nevelni a gyermeket.</a:t>
            </a:r>
          </a:p>
          <a:p>
            <a:r>
              <a:rPr lang="hu-HU" b="1" smtClean="0">
                <a:solidFill>
                  <a:schemeClr val="tx2">
                    <a:lumMod val="75000"/>
                  </a:schemeClr>
                </a:solidFill>
              </a:rPr>
              <a:t>Emberül bánni egymással és a lovakkal.</a:t>
            </a:r>
          </a:p>
          <a:p>
            <a:endParaRPr lang="hu-HU" b="1" smtClean="0">
              <a:solidFill>
                <a:schemeClr val="tx2">
                  <a:lumMod val="75000"/>
                </a:schemeClr>
              </a:solidFill>
            </a:endParaRPr>
          </a:p>
          <a:p>
            <a:endParaRPr lang="hu-HU" b="1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hu-HU" b="1" smtClean="0">
                <a:solidFill>
                  <a:schemeClr val="tx2">
                    <a:lumMod val="75000"/>
                  </a:schemeClr>
                </a:solidFill>
              </a:rPr>
              <a:t>Lehet-e ezt a jótékony hatást egzakt módon bizonyítani?</a:t>
            </a:r>
          </a:p>
          <a:p>
            <a:endParaRPr lang="hu-HU" b="1" smtClean="0"/>
          </a:p>
        </p:txBody>
      </p:sp>
      <p:sp>
        <p:nvSpPr>
          <p:cNvPr id="5" name="Téglalap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86639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0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smtClean="0">
                <a:solidFill>
                  <a:schemeClr val="tx2">
                    <a:lumMod val="75000"/>
                  </a:schemeClr>
                </a:solidFill>
              </a:rPr>
              <a:t>Korábbi vizsgálatok</a:t>
            </a:r>
            <a:endParaRPr lang="hu-HU" b="1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blipFill>
            <a:blip r:embed="rId4">
              <a:alphaModFix amt="10000"/>
            </a:blip>
            <a:tile tx="0" ty="0" sx="100000" sy="100000" flip="none" algn="tl"/>
          </a:blipFill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hu-HU" sz="3000" b="1" smtClean="0">
                <a:solidFill>
                  <a:schemeClr val="tx2">
                    <a:lumMod val="75000"/>
                  </a:schemeClr>
                </a:solidFill>
              </a:rPr>
              <a:t>A lovakkal töltött idő, a lovakkal végzett munka lehetséges pozitív hatásai:</a:t>
            </a:r>
          </a:p>
          <a:p>
            <a:r>
              <a:rPr lang="hu-HU" b="1" smtClean="0">
                <a:solidFill>
                  <a:schemeClr val="tx2">
                    <a:lumMod val="75000"/>
                  </a:schemeClr>
                </a:solidFill>
              </a:rPr>
              <a:t>Az önbizalom</a:t>
            </a:r>
            <a:r>
              <a:rPr lang="hu-HU" b="1">
                <a:solidFill>
                  <a:schemeClr val="tx2">
                    <a:lumMod val="75000"/>
                  </a:schemeClr>
                </a:solidFill>
              </a:rPr>
              <a:t>, az egészséges énkép, az önelfogadás, a kreativitás és az asszertivitás fejlődése, a szorongás és az izoláció csökkenése (</a:t>
            </a:r>
            <a:r>
              <a:rPr lang="en-GB" b="1" i="1">
                <a:solidFill>
                  <a:schemeClr val="tx2">
                    <a:lumMod val="75000"/>
                  </a:schemeClr>
                </a:solidFill>
              </a:rPr>
              <a:t>Frederick, Hatz </a:t>
            </a:r>
            <a:r>
              <a:rPr lang="en-GB" b="1">
                <a:solidFill>
                  <a:schemeClr val="tx2">
                    <a:lumMod val="75000"/>
                  </a:schemeClr>
                </a:solidFill>
              </a:rPr>
              <a:t>és</a:t>
            </a:r>
            <a:r>
              <a:rPr lang="en-GB" b="1" i="1">
                <a:solidFill>
                  <a:schemeClr val="tx2">
                    <a:lumMod val="75000"/>
                  </a:schemeClr>
                </a:solidFill>
              </a:rPr>
              <a:t> Lanning, </a:t>
            </a:r>
            <a:r>
              <a:rPr lang="hu-HU" b="1">
                <a:solidFill>
                  <a:schemeClr val="tx2">
                    <a:lumMod val="75000"/>
                  </a:schemeClr>
                </a:solidFill>
              </a:rPr>
              <a:t>2015</a:t>
            </a:r>
            <a:r>
              <a:rPr lang="hu-HU" b="1" smtClean="0">
                <a:solidFill>
                  <a:schemeClr val="tx2">
                    <a:lumMod val="75000"/>
                  </a:schemeClr>
                </a:solidFill>
              </a:rPr>
              <a:t>),</a:t>
            </a:r>
          </a:p>
          <a:p>
            <a:r>
              <a:rPr lang="hu-HU" b="1">
                <a:solidFill>
                  <a:schemeClr val="tx2">
                    <a:lumMod val="75000"/>
                  </a:schemeClr>
                </a:solidFill>
              </a:rPr>
              <a:t>A személyiségfejlődés terén </a:t>
            </a:r>
            <a:r>
              <a:rPr lang="hu-HU" b="1" smtClean="0">
                <a:solidFill>
                  <a:schemeClr val="tx2">
                    <a:lumMod val="75000"/>
                  </a:schemeClr>
                </a:solidFill>
              </a:rPr>
              <a:t>előrelépés a </a:t>
            </a:r>
            <a:r>
              <a:rPr lang="hu-HU" b="1">
                <a:solidFill>
                  <a:schemeClr val="tx2">
                    <a:lumMod val="75000"/>
                  </a:schemeClr>
                </a:solidFill>
              </a:rPr>
              <a:t>metakogníció, az önbecsülés és a felelős életvezetés kialakításában (</a:t>
            </a:r>
            <a:r>
              <a:rPr lang="en-GB" b="1" i="1">
                <a:solidFill>
                  <a:schemeClr val="tx2">
                    <a:lumMod val="75000"/>
                  </a:schemeClr>
                </a:solidFill>
              </a:rPr>
              <a:t>Carlsson, Ranta </a:t>
            </a:r>
            <a:r>
              <a:rPr lang="en-GB" b="1">
                <a:solidFill>
                  <a:schemeClr val="tx2">
                    <a:lumMod val="75000"/>
                  </a:schemeClr>
                </a:solidFill>
              </a:rPr>
              <a:t>és</a:t>
            </a:r>
            <a:r>
              <a:rPr lang="en-GB" b="1" i="1">
                <a:solidFill>
                  <a:schemeClr val="tx2">
                    <a:lumMod val="75000"/>
                  </a:schemeClr>
                </a:solidFill>
              </a:rPr>
              <a:t> Traeen, </a:t>
            </a:r>
            <a:r>
              <a:rPr lang="en-GB" b="1">
                <a:solidFill>
                  <a:schemeClr val="tx2">
                    <a:lumMod val="75000"/>
                  </a:schemeClr>
                </a:solidFill>
              </a:rPr>
              <a:t>2015</a:t>
            </a:r>
            <a:r>
              <a:rPr lang="hu-HU" b="1" smtClean="0">
                <a:solidFill>
                  <a:schemeClr val="tx2">
                    <a:lumMod val="75000"/>
                  </a:schemeClr>
                </a:solidFill>
              </a:rPr>
              <a:t>),</a:t>
            </a:r>
          </a:p>
          <a:p>
            <a:r>
              <a:rPr lang="hu-HU" b="1" smtClean="0">
                <a:solidFill>
                  <a:schemeClr val="tx2">
                    <a:lumMod val="75000"/>
                  </a:schemeClr>
                </a:solidFill>
              </a:rPr>
              <a:t>Az önhatékonyság </a:t>
            </a:r>
            <a:r>
              <a:rPr lang="hu-HU" b="1">
                <a:solidFill>
                  <a:schemeClr val="tx2">
                    <a:lumMod val="75000"/>
                  </a:schemeClr>
                </a:solidFill>
              </a:rPr>
              <a:t>érzésének </a:t>
            </a:r>
            <a:r>
              <a:rPr lang="hu-HU" b="1" smtClean="0">
                <a:solidFill>
                  <a:schemeClr val="tx2">
                    <a:lumMod val="75000"/>
                  </a:schemeClr>
                </a:solidFill>
              </a:rPr>
              <a:t>formálása, </a:t>
            </a:r>
            <a:r>
              <a:rPr lang="hu-HU" b="1">
                <a:solidFill>
                  <a:schemeClr val="tx2">
                    <a:lumMod val="75000"/>
                  </a:schemeClr>
                </a:solidFill>
              </a:rPr>
              <a:t>a társas támogatás </a:t>
            </a:r>
            <a:r>
              <a:rPr lang="hu-HU" b="1" smtClean="0">
                <a:solidFill>
                  <a:schemeClr val="tx2">
                    <a:lumMod val="75000"/>
                  </a:schemeClr>
                </a:solidFill>
              </a:rPr>
              <a:t>érzésének erősítése </a:t>
            </a:r>
            <a:r>
              <a:rPr lang="hu-HU" b="1">
                <a:solidFill>
                  <a:schemeClr val="tx2">
                    <a:lumMod val="75000"/>
                  </a:schemeClr>
                </a:solidFill>
              </a:rPr>
              <a:t>(</a:t>
            </a:r>
            <a:r>
              <a:rPr lang="en-GB" b="1" i="1">
                <a:solidFill>
                  <a:schemeClr val="tx2">
                    <a:lumMod val="75000"/>
                  </a:schemeClr>
                </a:solidFill>
              </a:rPr>
              <a:t>Hauge, Kvalem, Berget, Enders-Slegers </a:t>
            </a:r>
            <a:r>
              <a:rPr lang="en-GB" b="1">
                <a:solidFill>
                  <a:schemeClr val="tx2">
                    <a:lumMod val="75000"/>
                  </a:schemeClr>
                </a:solidFill>
              </a:rPr>
              <a:t>és</a:t>
            </a:r>
            <a:r>
              <a:rPr lang="en-GB" b="1" i="1">
                <a:solidFill>
                  <a:schemeClr val="tx2">
                    <a:lumMod val="75000"/>
                  </a:schemeClr>
                </a:solidFill>
              </a:rPr>
              <a:t> Braastad, </a:t>
            </a:r>
            <a:r>
              <a:rPr lang="hu-HU" b="1">
                <a:solidFill>
                  <a:schemeClr val="tx2">
                    <a:lumMod val="75000"/>
                  </a:schemeClr>
                </a:solidFill>
              </a:rPr>
              <a:t>2014</a:t>
            </a:r>
            <a:r>
              <a:rPr lang="hu-HU" b="1" smtClean="0">
                <a:solidFill>
                  <a:schemeClr val="tx2">
                    <a:lumMod val="75000"/>
                  </a:schemeClr>
                </a:solidFill>
              </a:rPr>
              <a:t>),</a:t>
            </a:r>
          </a:p>
          <a:p>
            <a:r>
              <a:rPr lang="hu-HU" b="1" smtClean="0">
                <a:solidFill>
                  <a:schemeClr val="tx2">
                    <a:lumMod val="75000"/>
                  </a:schemeClr>
                </a:solidFill>
              </a:rPr>
              <a:t>Kedvező hatás </a:t>
            </a:r>
            <a:r>
              <a:rPr lang="hu-HU" b="1">
                <a:solidFill>
                  <a:schemeClr val="tx2">
                    <a:lumMod val="75000"/>
                  </a:schemeClr>
                </a:solidFill>
              </a:rPr>
              <a:t>a kooperációra, a szociabilitásra és a tiszteletre (</a:t>
            </a:r>
            <a:r>
              <a:rPr lang="en-GB" b="1" i="1">
                <a:solidFill>
                  <a:schemeClr val="tx2">
                    <a:lumMod val="75000"/>
                  </a:schemeClr>
                </a:solidFill>
              </a:rPr>
              <a:t>Cuypers, De Ridder </a:t>
            </a:r>
            <a:r>
              <a:rPr lang="en-GB" b="1">
                <a:solidFill>
                  <a:schemeClr val="tx2">
                    <a:lumMod val="75000"/>
                  </a:schemeClr>
                </a:solidFill>
              </a:rPr>
              <a:t>és</a:t>
            </a:r>
            <a:r>
              <a:rPr lang="en-GB" b="1" i="1">
                <a:solidFill>
                  <a:schemeClr val="tx2">
                    <a:lumMod val="75000"/>
                  </a:schemeClr>
                </a:solidFill>
              </a:rPr>
              <a:t> Strandheim, </a:t>
            </a:r>
            <a:r>
              <a:rPr lang="hu-HU" b="1">
                <a:solidFill>
                  <a:schemeClr val="tx2">
                    <a:lumMod val="75000"/>
                  </a:schemeClr>
                </a:solidFill>
              </a:rPr>
              <a:t>2011). </a:t>
            </a:r>
          </a:p>
        </p:txBody>
      </p:sp>
      <p:sp>
        <p:nvSpPr>
          <p:cNvPr id="4" name="Téglalap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60619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0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smtClean="0">
                <a:solidFill>
                  <a:schemeClr val="tx2">
                    <a:lumMod val="75000"/>
                  </a:schemeClr>
                </a:solidFill>
              </a:rPr>
              <a:t>A vizsgálat – módszer</a:t>
            </a:r>
            <a:endParaRPr lang="hu-HU" b="1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b="1" smtClean="0">
                <a:solidFill>
                  <a:schemeClr val="tx2">
                    <a:lumMod val="75000"/>
                  </a:schemeClr>
                </a:solidFill>
              </a:rPr>
              <a:t>Keresztmetszeti</a:t>
            </a:r>
            <a:r>
              <a:rPr lang="hu-HU" b="1">
                <a:solidFill>
                  <a:schemeClr val="tx2">
                    <a:lumMod val="75000"/>
                  </a:schemeClr>
                </a:solidFill>
              </a:rPr>
              <a:t>, kontrollcsoportos </a:t>
            </a:r>
            <a:r>
              <a:rPr lang="hu-HU" b="1" smtClean="0">
                <a:solidFill>
                  <a:schemeClr val="tx2">
                    <a:lumMod val="75000"/>
                  </a:schemeClr>
                </a:solidFill>
              </a:rPr>
              <a:t>felmérés</a:t>
            </a:r>
          </a:p>
          <a:p>
            <a:r>
              <a:rPr lang="hu-HU" b="1" smtClean="0">
                <a:solidFill>
                  <a:schemeClr val="tx2">
                    <a:lumMod val="75000"/>
                  </a:schemeClr>
                </a:solidFill>
              </a:rPr>
              <a:t>Alanyok: </a:t>
            </a:r>
            <a:r>
              <a:rPr lang="hu-HU" b="1">
                <a:solidFill>
                  <a:schemeClr val="tx2">
                    <a:lumMod val="75000"/>
                  </a:schemeClr>
                </a:solidFill>
              </a:rPr>
              <a:t>az ország 5 mezőgazdasági szakképző </a:t>
            </a:r>
            <a:r>
              <a:rPr lang="hu-HU" b="1" smtClean="0">
                <a:solidFill>
                  <a:schemeClr val="tx2">
                    <a:lumMod val="75000"/>
                  </a:schemeClr>
                </a:solidFill>
              </a:rPr>
              <a:t>iskolájának </a:t>
            </a:r>
            <a:r>
              <a:rPr lang="hu-HU" b="1">
                <a:solidFill>
                  <a:schemeClr val="tx2">
                    <a:lumMod val="75000"/>
                  </a:schemeClr>
                </a:solidFill>
              </a:rPr>
              <a:t>14-17 éves diákjai </a:t>
            </a:r>
            <a:endParaRPr lang="hu-HU" b="1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hu-HU" b="1">
                <a:solidFill>
                  <a:schemeClr val="tx2">
                    <a:lumMod val="75000"/>
                  </a:schemeClr>
                </a:solidFill>
              </a:rPr>
              <a:t>A vizsgálati </a:t>
            </a:r>
            <a:r>
              <a:rPr lang="hu-HU" b="1" smtClean="0">
                <a:solidFill>
                  <a:schemeClr val="tx2">
                    <a:lumMod val="75000"/>
                  </a:schemeClr>
                </a:solidFill>
              </a:rPr>
              <a:t>csoport: </a:t>
            </a:r>
            <a:r>
              <a:rPr lang="hu-HU" b="1">
                <a:solidFill>
                  <a:schemeClr val="tx2">
                    <a:lumMod val="75000"/>
                  </a:schemeClr>
                </a:solidFill>
              </a:rPr>
              <a:t>első éves lovász </a:t>
            </a:r>
            <a:r>
              <a:rPr lang="hu-HU" b="1" smtClean="0">
                <a:solidFill>
                  <a:schemeClr val="tx2">
                    <a:lumMod val="75000"/>
                  </a:schemeClr>
                </a:solidFill>
              </a:rPr>
              <a:t>tanulók </a:t>
            </a:r>
            <a:r>
              <a:rPr lang="hu-HU" b="1">
                <a:solidFill>
                  <a:schemeClr val="tx2">
                    <a:lumMod val="75000"/>
                  </a:schemeClr>
                </a:solidFill>
              </a:rPr>
              <a:t>(37 fő: 31 lány és 6 fiú</a:t>
            </a:r>
            <a:r>
              <a:rPr lang="hu-HU" b="1" smtClean="0">
                <a:solidFill>
                  <a:schemeClr val="tx2">
                    <a:lumMod val="75000"/>
                  </a:schemeClr>
                </a:solidFill>
              </a:rPr>
              <a:t>), </a:t>
            </a:r>
            <a:r>
              <a:rPr lang="hu-HU" b="1">
                <a:solidFill>
                  <a:schemeClr val="tx2">
                    <a:lumMod val="75000"/>
                  </a:schemeClr>
                </a:solidFill>
              </a:rPr>
              <a:t>heti </a:t>
            </a:r>
            <a:r>
              <a:rPr lang="hu-HU" b="1" smtClean="0">
                <a:solidFill>
                  <a:schemeClr val="tx2">
                    <a:lumMod val="75000"/>
                  </a:schemeClr>
                </a:solidFill>
              </a:rPr>
              <a:t>1-2 napot, </a:t>
            </a:r>
            <a:r>
              <a:rPr lang="hu-HU" b="1">
                <a:solidFill>
                  <a:schemeClr val="tx2">
                    <a:lumMod val="75000"/>
                  </a:schemeClr>
                </a:solidFill>
              </a:rPr>
              <a:t>7-14 órát töltöttek gyakorlati </a:t>
            </a:r>
            <a:r>
              <a:rPr lang="hu-HU" b="1" smtClean="0">
                <a:solidFill>
                  <a:schemeClr val="tx2">
                    <a:lumMod val="75000"/>
                  </a:schemeClr>
                </a:solidFill>
              </a:rPr>
              <a:t>lovas foglalkozásokon</a:t>
            </a:r>
          </a:p>
          <a:p>
            <a:r>
              <a:rPr lang="hu-HU" b="1" smtClean="0">
                <a:solidFill>
                  <a:schemeClr val="tx2">
                    <a:lumMod val="75000"/>
                  </a:schemeClr>
                </a:solidFill>
              </a:rPr>
              <a:t>A </a:t>
            </a:r>
            <a:r>
              <a:rPr lang="hu-HU" b="1">
                <a:solidFill>
                  <a:schemeClr val="tx2">
                    <a:lumMod val="75000"/>
                  </a:schemeClr>
                </a:solidFill>
              </a:rPr>
              <a:t>kontrollcsoport tagjai (40 fő: 24 lány és 16 fiú) egyáltalán nem nem vagy nem rendszeresen, rövid ideig voltak lovak közelében a képzés </a:t>
            </a:r>
            <a:r>
              <a:rPr lang="hu-HU" b="1" smtClean="0">
                <a:solidFill>
                  <a:schemeClr val="tx2">
                    <a:lumMod val="75000"/>
                  </a:schemeClr>
                </a:solidFill>
              </a:rPr>
              <a:t>keretében</a:t>
            </a:r>
          </a:p>
          <a:p>
            <a:r>
              <a:rPr lang="hu-HU" b="1">
                <a:solidFill>
                  <a:schemeClr val="tx2">
                    <a:lumMod val="75000"/>
                  </a:schemeClr>
                </a:solidFill>
              </a:rPr>
              <a:t>A kérdőíveket a fiatalok kétszer töltötték ki, 3 hónap eltéréssel</a:t>
            </a:r>
            <a:endParaRPr lang="hu-HU" b="1" smtClean="0">
              <a:solidFill>
                <a:schemeClr val="tx2">
                  <a:lumMod val="75000"/>
                </a:schemeClr>
              </a:solidFill>
            </a:endParaRPr>
          </a:p>
          <a:p>
            <a:endParaRPr lang="hu-HU" b="1"/>
          </a:p>
        </p:txBody>
      </p:sp>
      <p:sp>
        <p:nvSpPr>
          <p:cNvPr id="4" name="Téglalap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73283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0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smtClean="0">
                <a:solidFill>
                  <a:schemeClr val="tx2">
                    <a:lumMod val="75000"/>
                  </a:schemeClr>
                </a:solidFill>
              </a:rPr>
              <a:t>A vizsgálat - eszköz</a:t>
            </a:r>
            <a:endParaRPr lang="hu-HU" b="1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hu-HU" b="1" smtClean="0">
                <a:solidFill>
                  <a:schemeClr val="tx2">
                    <a:lumMod val="75000"/>
                  </a:schemeClr>
                </a:solidFill>
              </a:rPr>
              <a:t>Képességek </a:t>
            </a:r>
            <a:r>
              <a:rPr lang="hu-HU" b="1">
                <a:solidFill>
                  <a:schemeClr val="tx2">
                    <a:lumMod val="75000"/>
                  </a:schemeClr>
                </a:solidFill>
              </a:rPr>
              <a:t>és nehézségek </a:t>
            </a:r>
            <a:r>
              <a:rPr lang="hu-HU" b="1" smtClean="0">
                <a:solidFill>
                  <a:schemeClr val="tx2">
                    <a:lumMod val="75000"/>
                  </a:schemeClr>
                </a:solidFill>
              </a:rPr>
              <a:t>kérdőív</a:t>
            </a:r>
          </a:p>
          <a:p>
            <a:pPr marL="0" indent="0">
              <a:buNone/>
            </a:pPr>
            <a:endParaRPr lang="hu-HU" b="1" smtClean="0">
              <a:solidFill>
                <a:schemeClr val="tx2">
                  <a:lumMod val="75000"/>
                </a:schemeClr>
              </a:solidFill>
            </a:endParaRPr>
          </a:p>
          <a:p>
            <a:pPr lvl="1"/>
            <a:r>
              <a:rPr lang="hu-HU" sz="2600" b="1" smtClean="0">
                <a:solidFill>
                  <a:schemeClr val="tx2">
                    <a:lumMod val="75000"/>
                  </a:schemeClr>
                </a:solidFill>
              </a:rPr>
              <a:t>használták korábban lovas tevékenységekkel kapcsolatos mérésekhez </a:t>
            </a:r>
            <a:r>
              <a:rPr lang="hu-HU" sz="2600" b="1">
                <a:solidFill>
                  <a:schemeClr val="tx2">
                    <a:lumMod val="75000"/>
                  </a:schemeClr>
                </a:solidFill>
              </a:rPr>
              <a:t>(</a:t>
            </a:r>
            <a:r>
              <a:rPr lang="hu-HU" sz="2600" b="1" i="1">
                <a:solidFill>
                  <a:schemeClr val="tx2">
                    <a:lumMod val="75000"/>
                  </a:schemeClr>
                </a:solidFill>
              </a:rPr>
              <a:t>Cuypers </a:t>
            </a:r>
            <a:r>
              <a:rPr lang="hu-HU" sz="2600" b="1">
                <a:solidFill>
                  <a:schemeClr val="tx2">
                    <a:lumMod val="75000"/>
                  </a:schemeClr>
                </a:solidFill>
              </a:rPr>
              <a:t>és mtsai, 2011;</a:t>
            </a:r>
            <a:r>
              <a:rPr lang="hu-HU" sz="2600" b="1" i="1">
                <a:solidFill>
                  <a:schemeClr val="tx2">
                    <a:lumMod val="75000"/>
                  </a:schemeClr>
                </a:solidFill>
              </a:rPr>
              <a:t> Hauge</a:t>
            </a:r>
            <a:r>
              <a:rPr lang="hu-HU" sz="2600" b="1">
                <a:solidFill>
                  <a:schemeClr val="tx2">
                    <a:lumMod val="75000"/>
                  </a:schemeClr>
                </a:solidFill>
              </a:rPr>
              <a:t> és mtsai, 2014</a:t>
            </a:r>
            <a:r>
              <a:rPr lang="hu-HU" sz="2600" b="1" smtClean="0">
                <a:solidFill>
                  <a:schemeClr val="tx2">
                    <a:lumMod val="75000"/>
                  </a:schemeClr>
                </a:solidFill>
              </a:rPr>
              <a:t>)</a:t>
            </a:r>
          </a:p>
          <a:p>
            <a:pPr lvl="1"/>
            <a:r>
              <a:rPr lang="hu-HU" sz="2600" b="1">
                <a:solidFill>
                  <a:schemeClr val="tx2">
                    <a:lumMod val="75000"/>
                  </a:schemeClr>
                </a:solidFill>
              </a:rPr>
              <a:t>az érzelmi és szociális készségek és képességek széles spektrumát </a:t>
            </a:r>
            <a:r>
              <a:rPr lang="hu-HU" sz="2600" b="1" smtClean="0">
                <a:solidFill>
                  <a:schemeClr val="tx2">
                    <a:lumMod val="75000"/>
                  </a:schemeClr>
                </a:solidFill>
              </a:rPr>
              <a:t>vizsgálja</a:t>
            </a:r>
          </a:p>
          <a:p>
            <a:pPr lvl="1"/>
            <a:r>
              <a:rPr lang="hu-HU" sz="2600" b="1" smtClean="0">
                <a:solidFill>
                  <a:schemeClr val="tx2">
                    <a:lumMod val="75000"/>
                  </a:schemeClr>
                </a:solidFill>
              </a:rPr>
              <a:t>itthon </a:t>
            </a:r>
            <a:r>
              <a:rPr lang="hu-HU" sz="2600" b="1">
                <a:solidFill>
                  <a:schemeClr val="tx2">
                    <a:lumMod val="75000"/>
                  </a:schemeClr>
                </a:solidFill>
              </a:rPr>
              <a:t>is számos vizsgálatban használták és bizonyították alkalmasságát, például enyhén értelmi fogyatékos gyermekek (</a:t>
            </a:r>
            <a:r>
              <a:rPr lang="hu-HU" sz="2600" b="1" i="1">
                <a:solidFill>
                  <a:schemeClr val="tx2">
                    <a:lumMod val="75000"/>
                  </a:schemeClr>
                </a:solidFill>
              </a:rPr>
              <a:t>Bank</a:t>
            </a:r>
            <a:r>
              <a:rPr lang="hu-HU" sz="2600" b="1">
                <a:solidFill>
                  <a:schemeClr val="tx2">
                    <a:lumMod val="75000"/>
                  </a:schemeClr>
                </a:solidFill>
              </a:rPr>
              <a:t>, 2015), illetve fiatal serdülők körében is (</a:t>
            </a:r>
            <a:r>
              <a:rPr lang="hu-HU" sz="2600" b="1" i="1">
                <a:solidFill>
                  <a:schemeClr val="tx2">
                    <a:lumMod val="75000"/>
                  </a:schemeClr>
                </a:solidFill>
              </a:rPr>
              <a:t>Turi, Tóth</a:t>
            </a:r>
            <a:r>
              <a:rPr lang="hu-HU" sz="2600" b="1">
                <a:solidFill>
                  <a:schemeClr val="tx2">
                    <a:lumMod val="75000"/>
                  </a:schemeClr>
                </a:solidFill>
              </a:rPr>
              <a:t> és </a:t>
            </a:r>
            <a:r>
              <a:rPr lang="hu-HU" sz="2600" b="1" i="1">
                <a:solidFill>
                  <a:schemeClr val="tx2">
                    <a:lumMod val="75000"/>
                  </a:schemeClr>
                </a:solidFill>
              </a:rPr>
              <a:t>Gervai</a:t>
            </a:r>
            <a:r>
              <a:rPr lang="hu-HU" sz="2600" b="1">
                <a:solidFill>
                  <a:schemeClr val="tx2">
                    <a:lumMod val="75000"/>
                  </a:schemeClr>
                </a:solidFill>
              </a:rPr>
              <a:t>, 2011</a:t>
            </a:r>
            <a:r>
              <a:rPr lang="hu-HU" sz="2600" b="1" smtClean="0">
                <a:solidFill>
                  <a:schemeClr val="tx2">
                    <a:lumMod val="75000"/>
                  </a:schemeClr>
                </a:solidFill>
              </a:rPr>
              <a:t>)</a:t>
            </a:r>
          </a:p>
          <a:p>
            <a:pPr lvl="1"/>
            <a:r>
              <a:rPr lang="hu-HU" sz="2600" b="1">
                <a:solidFill>
                  <a:schemeClr val="tx2">
                    <a:lumMod val="75000"/>
                  </a:schemeClr>
                </a:solidFill>
              </a:rPr>
              <a:t>nemzetközileg használt (számos nyelven elérhető), és kidolgozott pontozási eljárással, kiértékelési szempontokkal </a:t>
            </a:r>
            <a:r>
              <a:rPr lang="hu-HU" sz="2600" b="1" smtClean="0">
                <a:solidFill>
                  <a:schemeClr val="tx2">
                    <a:lumMod val="75000"/>
                  </a:schemeClr>
                </a:solidFill>
              </a:rPr>
              <a:t>rendelkezik (</a:t>
            </a:r>
            <a:r>
              <a:rPr lang="hu-HU" sz="2600" b="1">
                <a:solidFill>
                  <a:schemeClr val="tx2">
                    <a:lumMod val="75000"/>
                  </a:schemeClr>
                </a:solidFill>
              </a:rPr>
              <a:t>http://sdqinfo.org/</a:t>
            </a:r>
            <a:r>
              <a:rPr lang="hu-HU" sz="2600" b="1" smtClean="0">
                <a:solidFill>
                  <a:schemeClr val="tx2">
                    <a:lumMod val="75000"/>
                  </a:schemeClr>
                </a:solidFill>
              </a:rPr>
              <a:t>)</a:t>
            </a:r>
          </a:p>
          <a:p>
            <a:pPr lvl="1"/>
            <a:endParaRPr lang="hu-HU" b="1"/>
          </a:p>
        </p:txBody>
      </p:sp>
      <p:sp>
        <p:nvSpPr>
          <p:cNvPr id="4" name="Téglalap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98862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0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smtClean="0">
                <a:solidFill>
                  <a:schemeClr val="tx2">
                    <a:lumMod val="75000"/>
                  </a:schemeClr>
                </a:solidFill>
              </a:rPr>
              <a:t>A vizsgálat - eszköz</a:t>
            </a:r>
            <a:endParaRPr lang="hu-HU" b="1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hu-HU" sz="3300" b="1" smtClean="0">
                <a:solidFill>
                  <a:schemeClr val="tx2">
                    <a:lumMod val="75000"/>
                  </a:schemeClr>
                </a:solidFill>
              </a:rPr>
              <a:t>Képességek és nehézségek kérdőív</a:t>
            </a:r>
          </a:p>
          <a:p>
            <a:endParaRPr lang="hu-HU" b="1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lvl="1" indent="0">
              <a:buNone/>
            </a:pPr>
            <a:r>
              <a:rPr lang="hu-HU" sz="3100" b="1">
                <a:solidFill>
                  <a:schemeClr val="tx2">
                    <a:lumMod val="75000"/>
                  </a:schemeClr>
                </a:solidFill>
              </a:rPr>
              <a:t>25 kérdésből </a:t>
            </a:r>
            <a:r>
              <a:rPr lang="hu-HU" sz="3100" b="1" smtClean="0">
                <a:solidFill>
                  <a:schemeClr val="tx2">
                    <a:lumMod val="75000"/>
                  </a:schemeClr>
                </a:solidFill>
              </a:rPr>
              <a:t>áll, </a:t>
            </a:r>
            <a:r>
              <a:rPr lang="hu-HU" sz="3100" b="1">
                <a:solidFill>
                  <a:schemeClr val="tx2">
                    <a:lumMod val="75000"/>
                  </a:schemeClr>
                </a:solidFill>
              </a:rPr>
              <a:t>és öt területet mér: </a:t>
            </a:r>
            <a:endParaRPr lang="hu-HU" sz="3100" b="1" smtClean="0">
              <a:solidFill>
                <a:schemeClr val="tx2">
                  <a:lumMod val="75000"/>
                </a:schemeClr>
              </a:solidFill>
            </a:endParaRPr>
          </a:p>
          <a:p>
            <a:pPr lvl="1"/>
            <a:endParaRPr lang="hu-HU" sz="3100" b="1">
              <a:solidFill>
                <a:schemeClr val="tx2">
                  <a:lumMod val="75000"/>
                </a:schemeClr>
              </a:solidFill>
            </a:endParaRPr>
          </a:p>
          <a:p>
            <a:pPr lvl="2"/>
            <a:r>
              <a:rPr lang="hu-HU" sz="3100" b="1" smtClean="0">
                <a:solidFill>
                  <a:schemeClr val="tx2">
                    <a:lumMod val="75000"/>
                  </a:schemeClr>
                </a:solidFill>
              </a:rPr>
              <a:t>érzelmi </a:t>
            </a:r>
            <a:r>
              <a:rPr lang="hu-HU" sz="3100" b="1">
                <a:solidFill>
                  <a:schemeClr val="tx2">
                    <a:lumMod val="75000"/>
                  </a:schemeClr>
                </a:solidFill>
              </a:rPr>
              <a:t>tünetek, </a:t>
            </a:r>
            <a:endParaRPr lang="hu-HU" sz="3100" b="1" smtClean="0">
              <a:solidFill>
                <a:schemeClr val="tx2">
                  <a:lumMod val="75000"/>
                </a:schemeClr>
              </a:solidFill>
            </a:endParaRPr>
          </a:p>
          <a:p>
            <a:pPr lvl="2"/>
            <a:r>
              <a:rPr lang="hu-HU" sz="3100" b="1" smtClean="0">
                <a:solidFill>
                  <a:schemeClr val="tx2">
                    <a:lumMod val="75000"/>
                  </a:schemeClr>
                </a:solidFill>
              </a:rPr>
              <a:t>viselkedési </a:t>
            </a:r>
            <a:r>
              <a:rPr lang="hu-HU" sz="3100" b="1">
                <a:solidFill>
                  <a:schemeClr val="tx2">
                    <a:lumMod val="75000"/>
                  </a:schemeClr>
                </a:solidFill>
              </a:rPr>
              <a:t>tünetek, </a:t>
            </a:r>
            <a:endParaRPr lang="hu-HU" sz="3100" b="1" smtClean="0">
              <a:solidFill>
                <a:schemeClr val="tx2">
                  <a:lumMod val="75000"/>
                </a:schemeClr>
              </a:solidFill>
            </a:endParaRPr>
          </a:p>
          <a:p>
            <a:pPr lvl="2"/>
            <a:r>
              <a:rPr lang="hu-HU" sz="3100" b="1" smtClean="0">
                <a:solidFill>
                  <a:schemeClr val="tx2">
                    <a:lumMod val="75000"/>
                  </a:schemeClr>
                </a:solidFill>
              </a:rPr>
              <a:t>hiperaktivitás</a:t>
            </a:r>
            <a:r>
              <a:rPr lang="hu-HU" sz="3100" b="1">
                <a:solidFill>
                  <a:schemeClr val="tx2">
                    <a:lumMod val="75000"/>
                  </a:schemeClr>
                </a:solidFill>
              </a:rPr>
              <a:t>, </a:t>
            </a:r>
            <a:endParaRPr lang="hu-HU" sz="3100" b="1" smtClean="0">
              <a:solidFill>
                <a:schemeClr val="tx2">
                  <a:lumMod val="75000"/>
                </a:schemeClr>
              </a:solidFill>
            </a:endParaRPr>
          </a:p>
          <a:p>
            <a:pPr lvl="2"/>
            <a:r>
              <a:rPr lang="hu-HU" sz="3100" b="1" smtClean="0">
                <a:solidFill>
                  <a:schemeClr val="tx2">
                    <a:lumMod val="75000"/>
                  </a:schemeClr>
                </a:solidFill>
              </a:rPr>
              <a:t>kortárs kapcsolatok</a:t>
            </a:r>
          </a:p>
          <a:p>
            <a:pPr lvl="2"/>
            <a:r>
              <a:rPr lang="hu-HU" sz="3100" b="1" smtClean="0">
                <a:solidFill>
                  <a:schemeClr val="tx2">
                    <a:lumMod val="75000"/>
                  </a:schemeClr>
                </a:solidFill>
              </a:rPr>
              <a:t>proszociális képességek.</a:t>
            </a:r>
          </a:p>
          <a:p>
            <a:pPr marL="914400" lvl="2" indent="0">
              <a:buNone/>
            </a:pPr>
            <a:endParaRPr lang="hu-HU" sz="2400" b="1">
              <a:solidFill>
                <a:schemeClr val="tx2">
                  <a:lumMod val="75000"/>
                </a:schemeClr>
              </a:solidFill>
            </a:endParaRPr>
          </a:p>
          <a:p>
            <a:pPr marL="914400" lvl="2" indent="0">
              <a:buNone/>
            </a:pPr>
            <a:r>
              <a:rPr lang="hu-HU" sz="2800" b="1" smtClean="0">
                <a:solidFill>
                  <a:schemeClr val="tx2">
                    <a:lumMod val="75000"/>
                  </a:schemeClr>
                </a:solidFill>
              </a:rPr>
              <a:t>Az </a:t>
            </a:r>
            <a:r>
              <a:rPr lang="hu-HU" sz="2800" b="1">
                <a:solidFill>
                  <a:schemeClr val="tx2">
                    <a:lumMod val="75000"/>
                  </a:schemeClr>
                </a:solidFill>
              </a:rPr>
              <a:t>első 4 kérdéscsoport a problémákra koncentrál (az itt kapott pontok összege adja ki az összesített probléma pontszámot), vagyis a gyerekek nehézségeit méri fel, az utolsó, a proszociális skála pedig a pozitív oldalról közelít, a képességeket, az erősségeket </a:t>
            </a:r>
            <a:r>
              <a:rPr lang="hu-HU" sz="2800" b="1" smtClean="0">
                <a:solidFill>
                  <a:schemeClr val="tx2">
                    <a:lumMod val="75000"/>
                  </a:schemeClr>
                </a:solidFill>
              </a:rPr>
              <a:t>értékeli.</a:t>
            </a:r>
          </a:p>
          <a:p>
            <a:pPr lvl="1"/>
            <a:endParaRPr lang="hu-HU" b="1"/>
          </a:p>
        </p:txBody>
      </p:sp>
      <p:sp>
        <p:nvSpPr>
          <p:cNvPr id="4" name="Téglalap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1851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0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659742" y="1459855"/>
            <a:ext cx="896982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9556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9556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9556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9556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9556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9556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9556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9556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9556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55675" algn="l"/>
              </a:tabLst>
            </a:pPr>
            <a:r>
              <a:rPr kumimoji="0" lang="hu-HU" altLang="hu-HU" sz="1200" b="0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kumimoji="0" lang="hu-HU" altLang="hu-HU" sz="2400" b="1" i="1" u="none" strike="noStrike" cap="none" normalizeH="0" baseline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Átlagpontszámok a vizsgálati- (37 fő) és a kontrollcsoportban (40 fő)</a:t>
            </a:r>
            <a:endParaRPr kumimoji="0" lang="hu-HU" altLang="hu-HU" sz="2400" b="1" i="0" u="none" strike="noStrike" cap="none" normalizeH="0" baseline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</a:endParaRPr>
          </a:p>
        </p:txBody>
      </p:sp>
      <p:graphicFrame>
        <p:nvGraphicFramePr>
          <p:cNvPr id="6" name="Táblázat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8494050"/>
              </p:ext>
            </p:extLst>
          </p:nvPr>
        </p:nvGraphicFramePr>
        <p:xfrm>
          <a:off x="624116" y="2152352"/>
          <a:ext cx="11005455" cy="4741692"/>
        </p:xfrm>
        <a:graphic>
          <a:graphicData uri="http://schemas.openxmlformats.org/drawingml/2006/table">
            <a:tbl>
              <a:tblPr firstRow="1" firstCol="1" bandRow="1">
                <a:tableStyleId>{0505E3EF-67EA-436B-97B2-0124C06EBD24}</a:tableStyleId>
              </a:tblPr>
              <a:tblGrid>
                <a:gridCol w="1008100"/>
                <a:gridCol w="1424106"/>
                <a:gridCol w="1525356"/>
                <a:gridCol w="1974379"/>
                <a:gridCol w="1686036"/>
                <a:gridCol w="1895139"/>
                <a:gridCol w="1492339"/>
              </a:tblGrid>
              <a:tr h="87843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955040" algn="l"/>
                        </a:tabLst>
                      </a:pPr>
                      <a:r>
                        <a:rPr lang="hu-HU" sz="1200">
                          <a:effectLst/>
                        </a:rPr>
                        <a:t> </a:t>
                      </a:r>
                      <a:endParaRPr lang="hu-H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955040" algn="l"/>
                        </a:tabLst>
                      </a:pPr>
                      <a:r>
                        <a:rPr lang="hu-HU" sz="200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Érzelmek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955040" algn="l"/>
                        </a:tabLst>
                      </a:pPr>
                      <a:r>
                        <a:rPr lang="hu-HU" sz="180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(Emotional problems)</a:t>
                      </a:r>
                      <a:endParaRPr lang="hu-HU" sz="180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955040" algn="l"/>
                        </a:tabLst>
                      </a:pPr>
                      <a:r>
                        <a:rPr lang="hu-HU" sz="200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Viselkedés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955040" algn="l"/>
                        </a:tabLst>
                      </a:pPr>
                      <a:r>
                        <a:rPr lang="hu-HU" sz="180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(Condict problems)</a:t>
                      </a:r>
                      <a:endParaRPr lang="hu-HU" sz="180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955040" algn="l"/>
                        </a:tabLst>
                      </a:pPr>
                      <a:r>
                        <a:rPr lang="hu-HU" sz="200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Hiperaktivitás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955040" algn="l"/>
                        </a:tabLst>
                      </a:pPr>
                      <a:r>
                        <a:rPr lang="hu-HU" sz="180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(Hyperactivity)</a:t>
                      </a:r>
                      <a:endParaRPr lang="hu-HU" sz="180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955040" algn="l"/>
                        </a:tabLst>
                      </a:pPr>
                      <a:r>
                        <a:rPr lang="hu-HU" sz="200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Kortárs-kapcsolatok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955040" algn="l"/>
                        </a:tabLst>
                      </a:pPr>
                      <a:r>
                        <a:rPr lang="hu-HU" sz="180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(Peer problems)</a:t>
                      </a:r>
                      <a:endParaRPr lang="hu-HU" sz="180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955040" algn="l"/>
                        </a:tabLst>
                      </a:pPr>
                      <a:r>
                        <a:rPr lang="hu-HU" sz="20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Proszocialitás </a:t>
                      </a:r>
                      <a:endParaRPr lang="hu-HU" sz="200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955040" algn="l"/>
                        </a:tabLst>
                      </a:pPr>
                      <a:r>
                        <a:rPr lang="hu-HU" sz="180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(Prosocial behaviour)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955040" algn="l"/>
                        </a:tabLst>
                      </a:pPr>
                      <a:r>
                        <a:rPr lang="hu-HU" sz="200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(+)</a:t>
                      </a:r>
                      <a:endParaRPr lang="hu-HU" sz="200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955040" algn="l"/>
                        </a:tabLst>
                      </a:pPr>
                      <a:r>
                        <a:rPr lang="hu-HU" sz="20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Össz. probl. </a:t>
                      </a:r>
                      <a:r>
                        <a:rPr lang="hu-HU" sz="200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Pontszám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955040" algn="l"/>
                        </a:tabLst>
                      </a:pPr>
                      <a:r>
                        <a:rPr lang="hu-HU" sz="180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(Total difficulties)</a:t>
                      </a:r>
                      <a:endParaRPr lang="hu-HU" sz="180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9921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955040" algn="l"/>
                        </a:tabLst>
                      </a:pPr>
                      <a:r>
                        <a:rPr lang="hu-HU" sz="1000">
                          <a:effectLst/>
                        </a:rPr>
                        <a:t> </a:t>
                      </a:r>
                      <a:endParaRPr lang="hu-H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955040" algn="l"/>
                        </a:tabLst>
                      </a:pPr>
                      <a:r>
                        <a:rPr lang="hu-HU" sz="2000" b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Vizsgálati </a:t>
                      </a:r>
                      <a:r>
                        <a:rPr lang="hu-HU" sz="2000" b="1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csoport (Test group)</a:t>
                      </a:r>
                      <a:endParaRPr lang="hu-HU" sz="2000" b="1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</a:tr>
              <a:tr h="66726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955040" algn="l"/>
                        </a:tabLst>
                      </a:pPr>
                      <a:r>
                        <a:rPr lang="hu-HU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1. mérés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955040" algn="l"/>
                        </a:tabLst>
                      </a:pPr>
                      <a:r>
                        <a:rPr lang="hu-HU" sz="2000" b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3,43</a:t>
                      </a:r>
                      <a:endParaRPr lang="hu-HU" sz="2000" b="1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955040" algn="l"/>
                        </a:tabLst>
                      </a:pPr>
                      <a:r>
                        <a:rPr lang="hu-HU" sz="2000" b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1,78</a:t>
                      </a:r>
                      <a:endParaRPr lang="hu-HU" sz="2000" b="1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955040" algn="l"/>
                        </a:tabLst>
                      </a:pPr>
                      <a:r>
                        <a:rPr lang="hu-HU" sz="2000" b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3,62</a:t>
                      </a:r>
                      <a:endParaRPr lang="hu-HU" sz="2000" b="1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955040" algn="l"/>
                        </a:tabLst>
                      </a:pPr>
                      <a:r>
                        <a:rPr lang="hu-HU" sz="2000" b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2,22</a:t>
                      </a:r>
                      <a:endParaRPr lang="hu-HU" sz="2000" b="1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955040" algn="l"/>
                        </a:tabLst>
                      </a:pPr>
                      <a:r>
                        <a:rPr lang="hu-HU" sz="2000" b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7,35</a:t>
                      </a:r>
                      <a:endParaRPr lang="hu-HU" sz="2000" b="1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955040" algn="l"/>
                        </a:tabLst>
                      </a:pPr>
                      <a:r>
                        <a:rPr lang="hu-HU" sz="2000" b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11,05</a:t>
                      </a:r>
                      <a:endParaRPr lang="hu-HU" sz="2000" b="1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6726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955040" algn="l"/>
                        </a:tabLst>
                      </a:pPr>
                      <a:r>
                        <a:rPr lang="hu-HU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2. mérés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955040" algn="l"/>
                        </a:tabLst>
                      </a:pPr>
                      <a:r>
                        <a:rPr lang="hu-HU" sz="2000" b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3,62</a:t>
                      </a:r>
                      <a:endParaRPr lang="hu-HU" sz="2000" b="1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955040" algn="l"/>
                        </a:tabLst>
                      </a:pPr>
                      <a:r>
                        <a:rPr lang="hu-HU" sz="2000" b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2,14</a:t>
                      </a:r>
                      <a:endParaRPr lang="hu-HU" sz="2000" b="1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955040" algn="l"/>
                        </a:tabLst>
                      </a:pPr>
                      <a:r>
                        <a:rPr lang="hu-HU" sz="2000" b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3,86</a:t>
                      </a:r>
                      <a:endParaRPr lang="hu-HU" sz="2000" b="1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955040" algn="l"/>
                        </a:tabLst>
                      </a:pPr>
                      <a:r>
                        <a:rPr lang="hu-HU" sz="2000" b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2,11</a:t>
                      </a:r>
                      <a:endParaRPr lang="hu-HU" sz="2000" b="1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955040" algn="l"/>
                        </a:tabLst>
                      </a:pPr>
                      <a:r>
                        <a:rPr lang="hu-HU" sz="2000" b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7,59</a:t>
                      </a:r>
                      <a:endParaRPr lang="hu-HU" sz="2000" b="1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955040" algn="l"/>
                        </a:tabLst>
                      </a:pPr>
                      <a:r>
                        <a:rPr lang="hu-HU" sz="2000" b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11,73</a:t>
                      </a:r>
                      <a:endParaRPr lang="hu-HU" sz="2000" b="1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9644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955040" algn="l"/>
                        </a:tabLst>
                      </a:pPr>
                      <a:r>
                        <a:rPr lang="hu-HU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955040" algn="l"/>
                        </a:tabLst>
                      </a:pPr>
                      <a:r>
                        <a:rPr lang="hu-HU" sz="2000" b="1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Kontrollcsoport (Control</a:t>
                      </a:r>
                      <a:r>
                        <a:rPr lang="hu-HU" sz="2000" b="1" baseline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 group)</a:t>
                      </a:r>
                      <a:endParaRPr lang="hu-HU" sz="2000" b="1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</a:tr>
              <a:tr h="66726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955040" algn="l"/>
                        </a:tabLst>
                      </a:pPr>
                      <a:r>
                        <a:rPr lang="hu-HU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1. mérés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955040" algn="l"/>
                        </a:tabLst>
                      </a:pPr>
                      <a:r>
                        <a:rPr lang="hu-HU" sz="2000" b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3,13</a:t>
                      </a:r>
                      <a:endParaRPr lang="hu-HU" sz="2000" b="1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955040" algn="l"/>
                        </a:tabLst>
                      </a:pPr>
                      <a:r>
                        <a:rPr lang="hu-HU" sz="2000" b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1,73</a:t>
                      </a:r>
                      <a:endParaRPr lang="hu-HU" sz="2000" b="1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955040" algn="l"/>
                        </a:tabLst>
                      </a:pPr>
                      <a:r>
                        <a:rPr lang="hu-HU" sz="2000" b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3,18</a:t>
                      </a:r>
                      <a:endParaRPr lang="hu-HU" sz="2000" b="1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955040" algn="l"/>
                        </a:tabLst>
                      </a:pPr>
                      <a:r>
                        <a:rPr lang="hu-HU" sz="2000" b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2</a:t>
                      </a:r>
                      <a:endParaRPr lang="hu-HU" sz="2000" b="1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955040" algn="l"/>
                        </a:tabLst>
                      </a:pPr>
                      <a:r>
                        <a:rPr lang="hu-HU" sz="2000" b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8</a:t>
                      </a:r>
                      <a:endParaRPr lang="hu-HU" sz="2000" b="1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955040" algn="l"/>
                        </a:tabLst>
                      </a:pPr>
                      <a:r>
                        <a:rPr lang="hu-HU" sz="2000" b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10,03</a:t>
                      </a:r>
                      <a:endParaRPr lang="hu-HU" sz="2000" b="1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6726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955040" algn="l"/>
                        </a:tabLst>
                      </a:pPr>
                      <a:r>
                        <a:rPr lang="hu-HU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2. mérés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955040" algn="l"/>
                        </a:tabLst>
                      </a:pPr>
                      <a:r>
                        <a:rPr lang="hu-HU" sz="2000" b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3,15</a:t>
                      </a:r>
                      <a:endParaRPr lang="hu-HU" sz="2000" b="1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955040" algn="l"/>
                        </a:tabLst>
                      </a:pPr>
                      <a:r>
                        <a:rPr lang="hu-HU" sz="2000" b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1,95</a:t>
                      </a:r>
                      <a:endParaRPr lang="hu-HU" sz="2000" b="1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955040" algn="l"/>
                        </a:tabLst>
                      </a:pPr>
                      <a:r>
                        <a:rPr lang="hu-HU" sz="2000" b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3,55</a:t>
                      </a:r>
                      <a:endParaRPr lang="hu-HU" sz="2000" b="1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955040" algn="l"/>
                        </a:tabLst>
                      </a:pPr>
                      <a:r>
                        <a:rPr lang="hu-HU" sz="2000" b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2,03</a:t>
                      </a:r>
                      <a:endParaRPr lang="hu-HU" sz="2000" b="1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955040" algn="l"/>
                        </a:tabLst>
                      </a:pPr>
                      <a:r>
                        <a:rPr lang="hu-HU" sz="2000" b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7,58</a:t>
                      </a:r>
                      <a:endParaRPr lang="hu-HU" sz="2000" b="1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955040" algn="l"/>
                        </a:tabLst>
                      </a:pPr>
                      <a:r>
                        <a:rPr lang="hu-HU" sz="2000" b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10,68</a:t>
                      </a:r>
                      <a:endParaRPr lang="hu-HU" sz="2000" b="1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7" name="Cím 1"/>
          <p:cNvSpPr txBox="1">
            <a:spLocks/>
          </p:cNvSpPr>
          <p:nvPr/>
        </p:nvSpPr>
        <p:spPr>
          <a:xfrm>
            <a:off x="869043" y="393533"/>
            <a:ext cx="10515600" cy="109560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b="1" smtClean="0">
                <a:solidFill>
                  <a:schemeClr val="tx2">
                    <a:lumMod val="75000"/>
                  </a:schemeClr>
                </a:solidFill>
              </a:rPr>
              <a:t>A vizsgálat - eredmények</a:t>
            </a:r>
            <a:endParaRPr lang="hu-HU" b="1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Téglalap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79547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0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smtClean="0">
                <a:solidFill>
                  <a:schemeClr val="tx2">
                    <a:lumMod val="75000"/>
                  </a:schemeClr>
                </a:solidFill>
              </a:rPr>
              <a:t>A vizsgálat - eredmények</a:t>
            </a:r>
            <a:endParaRPr lang="hu-HU" b="1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Téglalap 5"/>
          <p:cNvSpPr/>
          <p:nvPr/>
        </p:nvSpPr>
        <p:spPr>
          <a:xfrm>
            <a:off x="8058841" y="1690688"/>
            <a:ext cx="3688382" cy="5890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lnSpc>
                <a:spcPct val="150000"/>
              </a:lnSpc>
              <a:spcAft>
                <a:spcPts val="1000"/>
              </a:spcAft>
            </a:pPr>
            <a:r>
              <a:rPr lang="hu-HU" sz="2400" b="1" i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Átlagpontszámok változása</a:t>
            </a:r>
          </a:p>
        </p:txBody>
      </p:sp>
      <p:graphicFrame>
        <p:nvGraphicFramePr>
          <p:cNvPr id="7" name="Tábláza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1758425"/>
              </p:ext>
            </p:extLst>
          </p:nvPr>
        </p:nvGraphicFramePr>
        <p:xfrm>
          <a:off x="499697" y="2554515"/>
          <a:ext cx="11192606" cy="3410856"/>
        </p:xfrm>
        <a:graphic>
          <a:graphicData uri="http://schemas.openxmlformats.org/drawingml/2006/table">
            <a:tbl>
              <a:tblPr firstRow="1" firstCol="1" bandRow="1">
                <a:tableStyleId>{0505E3EF-67EA-436B-97B2-0124C06EBD24}</a:tableStyleId>
              </a:tblPr>
              <a:tblGrid>
                <a:gridCol w="1466232"/>
                <a:gridCol w="1374452"/>
                <a:gridCol w="1477424"/>
                <a:gridCol w="1934082"/>
                <a:gridCol w="1640836"/>
                <a:gridCol w="1853495"/>
                <a:gridCol w="1446085"/>
              </a:tblGrid>
              <a:tr h="127725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955040" algn="l"/>
                        </a:tabLst>
                      </a:pPr>
                      <a:r>
                        <a:rPr lang="hu-HU" sz="1200">
                          <a:effectLst/>
                        </a:rPr>
                        <a:t> </a:t>
                      </a:r>
                      <a:endParaRPr lang="hu-H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955040" algn="l"/>
                        </a:tabLst>
                      </a:pPr>
                      <a:r>
                        <a:rPr lang="hu-HU" sz="200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Érzelmek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955040" algn="l"/>
                        </a:tabLst>
                      </a:pPr>
                      <a:r>
                        <a:rPr lang="hu-HU" sz="180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(Emotional problems)</a:t>
                      </a:r>
                      <a:endParaRPr lang="hu-HU" sz="180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955040" algn="l"/>
                        </a:tabLst>
                      </a:pPr>
                      <a:r>
                        <a:rPr lang="hu-HU" sz="200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Viselkedés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955040" algn="l"/>
                        </a:tabLst>
                      </a:pPr>
                      <a:r>
                        <a:rPr lang="hu-HU" sz="180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(Condict problems)</a:t>
                      </a:r>
                      <a:endParaRPr lang="hu-HU" sz="180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955040" algn="l"/>
                        </a:tabLst>
                      </a:pPr>
                      <a:r>
                        <a:rPr lang="hu-HU" sz="200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Hiperaktivitás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955040" algn="l"/>
                        </a:tabLst>
                      </a:pPr>
                      <a:r>
                        <a:rPr lang="hu-HU" sz="180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(Hyperactivity)</a:t>
                      </a:r>
                      <a:endParaRPr lang="hu-HU" sz="180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955040" algn="l"/>
                        </a:tabLst>
                      </a:pPr>
                      <a:r>
                        <a:rPr lang="hu-HU" sz="200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Kortárs-kapcsolatok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955040" algn="l"/>
                        </a:tabLst>
                      </a:pPr>
                      <a:r>
                        <a:rPr lang="hu-HU" sz="180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(Peer problems)</a:t>
                      </a:r>
                      <a:endParaRPr lang="hu-HU" sz="180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955040" algn="l"/>
                        </a:tabLst>
                      </a:pPr>
                      <a:r>
                        <a:rPr lang="hu-HU" sz="20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Proszocialitás </a:t>
                      </a:r>
                      <a:endParaRPr lang="hu-HU" sz="200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955040" algn="l"/>
                        </a:tabLst>
                      </a:pPr>
                      <a:r>
                        <a:rPr lang="hu-HU" sz="180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(Prosocial behaviour)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955040" algn="l"/>
                        </a:tabLst>
                      </a:pPr>
                      <a:r>
                        <a:rPr lang="hu-HU" sz="200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(+)</a:t>
                      </a:r>
                      <a:endParaRPr lang="hu-HU" sz="200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955040" algn="l"/>
                        </a:tabLst>
                      </a:pPr>
                      <a:r>
                        <a:rPr lang="hu-HU" sz="20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Össz. probl. </a:t>
                      </a:r>
                      <a:r>
                        <a:rPr lang="hu-HU" sz="200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Pontszám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955040" algn="l"/>
                        </a:tabLst>
                      </a:pPr>
                      <a:r>
                        <a:rPr lang="hu-HU" sz="180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(Total difficulties)</a:t>
                      </a:r>
                      <a:endParaRPr lang="hu-HU" sz="180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2765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955040" algn="l"/>
                        </a:tabLst>
                      </a:pPr>
                      <a:r>
                        <a:rPr lang="hu-HU" sz="20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Vizsgálati </a:t>
                      </a:r>
                      <a:r>
                        <a:rPr lang="hu-HU" sz="200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csoport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955040" algn="l"/>
                        </a:tabLst>
                      </a:pPr>
                      <a:r>
                        <a:rPr lang="hu-HU" sz="200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(Test group)</a:t>
                      </a:r>
                      <a:endParaRPr lang="hu-HU" sz="200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955040" algn="l"/>
                        </a:tabLst>
                      </a:pPr>
                      <a:r>
                        <a:rPr lang="hu-HU" sz="2000" b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5,5%</a:t>
                      </a:r>
                      <a:endParaRPr lang="hu-HU" sz="2000" b="1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955040" algn="l"/>
                        </a:tabLst>
                      </a:pPr>
                      <a:r>
                        <a:rPr lang="hu-HU" sz="2000" b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15,2%</a:t>
                      </a:r>
                      <a:endParaRPr lang="hu-HU" sz="2000" b="1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955040" algn="l"/>
                        </a:tabLst>
                      </a:pPr>
                      <a:r>
                        <a:rPr lang="hu-HU" sz="2000" b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6,7%</a:t>
                      </a:r>
                      <a:endParaRPr lang="hu-HU" sz="2000" b="1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955040" algn="l"/>
                        </a:tabLst>
                      </a:pPr>
                      <a:r>
                        <a:rPr lang="hu-HU" sz="2000" b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-4,9%</a:t>
                      </a:r>
                      <a:endParaRPr lang="hu-HU" sz="2000" b="1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955040" algn="l"/>
                        </a:tabLst>
                      </a:pPr>
                      <a:r>
                        <a:rPr lang="hu-HU" sz="2000" b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3,3%</a:t>
                      </a:r>
                      <a:endParaRPr lang="hu-HU" sz="2000" b="1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955040" algn="l"/>
                        </a:tabLst>
                      </a:pPr>
                      <a:r>
                        <a:rPr lang="hu-HU" sz="2000" b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6,1%</a:t>
                      </a:r>
                      <a:endParaRPr lang="hu-HU" sz="2000" b="1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2765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955040" algn="l"/>
                        </a:tabLst>
                      </a:pPr>
                      <a:r>
                        <a:rPr lang="hu-HU" sz="20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Kontroll </a:t>
                      </a:r>
                      <a:r>
                        <a:rPr lang="hu-HU" sz="200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csoport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955040" algn="l"/>
                        </a:tabLst>
                      </a:pPr>
                      <a:r>
                        <a:rPr lang="hu-HU" sz="200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(Control group)</a:t>
                      </a:r>
                      <a:endParaRPr lang="hu-HU" sz="200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955040" algn="l"/>
                        </a:tabLst>
                      </a:pPr>
                      <a:r>
                        <a:rPr lang="hu-HU" sz="2000" b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0,8%</a:t>
                      </a:r>
                      <a:endParaRPr lang="hu-HU" sz="2000" b="1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955040" algn="l"/>
                        </a:tabLst>
                      </a:pPr>
                      <a:r>
                        <a:rPr lang="hu-HU" sz="2000" b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13,0%</a:t>
                      </a:r>
                      <a:endParaRPr lang="hu-HU" sz="2000" b="1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955040" algn="l"/>
                        </a:tabLst>
                      </a:pPr>
                      <a:r>
                        <a:rPr lang="hu-HU" sz="2000" b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11,8%</a:t>
                      </a:r>
                      <a:endParaRPr lang="hu-HU" sz="2000" b="1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955040" algn="l"/>
                        </a:tabLst>
                      </a:pPr>
                      <a:r>
                        <a:rPr lang="hu-HU" sz="2000" b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1,3%</a:t>
                      </a:r>
                      <a:endParaRPr lang="hu-HU" sz="2000" b="1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955040" algn="l"/>
                        </a:tabLst>
                      </a:pPr>
                      <a:r>
                        <a:rPr lang="hu-HU" sz="2000" b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-5,3%</a:t>
                      </a:r>
                      <a:endParaRPr lang="hu-HU" sz="2000" b="1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955040" algn="l"/>
                        </a:tabLst>
                      </a:pPr>
                      <a:r>
                        <a:rPr lang="hu-HU" sz="2000" b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6,5%</a:t>
                      </a:r>
                      <a:endParaRPr lang="hu-HU" sz="2000" b="1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838200" y="338613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  <p:sp>
        <p:nvSpPr>
          <p:cNvPr id="2" name="Téglalap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02098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529</TotalTime>
  <Words>1632</Words>
  <Application>Microsoft Office PowerPoint</Application>
  <PresentationFormat>Egyéni</PresentationFormat>
  <Paragraphs>216</Paragraphs>
  <Slides>13</Slides>
  <Notes>13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13</vt:i4>
      </vt:variant>
    </vt:vector>
  </HeadingPairs>
  <TitlesOfParts>
    <vt:vector size="14" baseType="lpstr">
      <vt:lpstr>Office-téma</vt:lpstr>
      <vt:lpstr>  A személyiségfejlesztés rejtett lehetőségei a lovas szakképzésben</vt:lpstr>
      <vt:lpstr>Mit tanulnak a tanulók a képzés során?</vt:lpstr>
      <vt:lpstr>A pedagógus felelőssége és tapasztalatai</vt:lpstr>
      <vt:lpstr>Korábbi vizsgálatok</vt:lpstr>
      <vt:lpstr>A vizsgálat – módszer</vt:lpstr>
      <vt:lpstr>A vizsgálat - eszköz</vt:lpstr>
      <vt:lpstr>A vizsgálat - eszköz</vt:lpstr>
      <vt:lpstr>PowerPoint bemutató</vt:lpstr>
      <vt:lpstr>A vizsgálat - eredmények</vt:lpstr>
      <vt:lpstr>Az eredmények kiértékelése</vt:lpstr>
      <vt:lpstr>Az eredmények kiértékelése</vt:lpstr>
      <vt:lpstr>Összefoglalás és következtetések</vt:lpstr>
      <vt:lpstr>PowerPoint bemutató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személyiségfejlesztés rejtett lehetőségei a lovas szakképzésben</dc:title>
  <dc:creator>Réka</dc:creator>
  <cp:lastModifiedBy>tanar</cp:lastModifiedBy>
  <cp:revision>60</cp:revision>
  <dcterms:created xsi:type="dcterms:W3CDTF">2017-09-23T18:14:18Z</dcterms:created>
  <dcterms:modified xsi:type="dcterms:W3CDTF">2017-10-23T06:05:05Z</dcterms:modified>
</cp:coreProperties>
</file>